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notesMasterIdLst>
    <p:notesMasterId r:id="rId36"/>
  </p:notesMasterIdLst>
  <p:handoutMasterIdLst>
    <p:handoutMasterId r:id="rId37"/>
  </p:handoutMasterIdLst>
  <p:sldIdLst>
    <p:sldId id="826" r:id="rId2"/>
    <p:sldId id="828" r:id="rId3"/>
    <p:sldId id="833" r:id="rId4"/>
    <p:sldId id="1132" r:id="rId5"/>
    <p:sldId id="4151" r:id="rId6"/>
    <p:sldId id="4134" r:id="rId7"/>
    <p:sldId id="836" r:id="rId8"/>
    <p:sldId id="1140" r:id="rId9"/>
    <p:sldId id="4135" r:id="rId10"/>
    <p:sldId id="4136" r:id="rId11"/>
    <p:sldId id="4137" r:id="rId12"/>
    <p:sldId id="4153" r:id="rId13"/>
    <p:sldId id="4154" r:id="rId14"/>
    <p:sldId id="4138" r:id="rId15"/>
    <p:sldId id="4139" r:id="rId16"/>
    <p:sldId id="4140" r:id="rId17"/>
    <p:sldId id="1141" r:id="rId18"/>
    <p:sldId id="4132" r:id="rId19"/>
    <p:sldId id="4150" r:id="rId20"/>
    <p:sldId id="4141" r:id="rId21"/>
    <p:sldId id="4142" r:id="rId22"/>
    <p:sldId id="4156" r:id="rId23"/>
    <p:sldId id="4155" r:id="rId24"/>
    <p:sldId id="4143" r:id="rId25"/>
    <p:sldId id="4157" r:id="rId26"/>
    <p:sldId id="4158" r:id="rId27"/>
    <p:sldId id="4147" r:id="rId28"/>
    <p:sldId id="4159" r:id="rId29"/>
    <p:sldId id="4160" r:id="rId30"/>
    <p:sldId id="4148" r:id="rId31"/>
    <p:sldId id="4161" r:id="rId32"/>
    <p:sldId id="4162" r:id="rId33"/>
    <p:sldId id="4149" r:id="rId34"/>
    <p:sldId id="4127" r:id="rId35"/>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257"/>
    <a:srgbClr val="E36B09"/>
    <a:srgbClr val="F8880C"/>
    <a:srgbClr val="1D366A"/>
    <a:srgbClr val="131C1B"/>
    <a:srgbClr val="2A7015"/>
    <a:srgbClr val="5C7480"/>
    <a:srgbClr val="2F414B"/>
    <a:srgbClr val="D87951"/>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4B1156A-380E-4F78-BDF5-A606A8083BF9}" styleName="Style moyen 4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Style léger 3 - Accentuation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63" autoAdjust="0"/>
    <p:restoredTop sz="92884" autoAdjust="0"/>
  </p:normalViewPr>
  <p:slideViewPr>
    <p:cSldViewPr snapToGrid="0" showGuides="1">
      <p:cViewPr varScale="1">
        <p:scale>
          <a:sx n="40" d="100"/>
          <a:sy n="40" d="100"/>
        </p:scale>
        <p:origin x="979" y="34"/>
      </p:cViewPr>
      <p:guideLst/>
    </p:cSldViewPr>
  </p:slideViewPr>
  <p:outlineViewPr>
    <p:cViewPr>
      <p:scale>
        <a:sx n="33" d="100"/>
        <a:sy n="33" d="100"/>
      </p:scale>
      <p:origin x="0" y="-4540"/>
    </p:cViewPr>
  </p:outlineViewPr>
  <p:notesTextViewPr>
    <p:cViewPr>
      <p:scale>
        <a:sx n="150" d="100"/>
        <a:sy n="150" d="100"/>
      </p:scale>
      <p:origin x="0" y="0"/>
    </p:cViewPr>
  </p:notesTextViewPr>
  <p:sorterViewPr>
    <p:cViewPr>
      <p:scale>
        <a:sx n="50" d="100"/>
        <a:sy n="50" d="100"/>
      </p:scale>
      <p:origin x="0" y="0"/>
    </p:cViewPr>
  </p:sorterViewPr>
  <p:notesViewPr>
    <p:cSldViewPr snapToGrid="0" showGuides="1">
      <p:cViewPr varScale="1">
        <p:scale>
          <a:sx n="104" d="100"/>
          <a:sy n="104" d="100"/>
        </p:scale>
        <p:origin x="3604" y="5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7DCF6F-D47A-4251-A947-55C6E670AA80}" type="datetimeFigureOut">
              <a:rPr lang="en-US" smtClean="0"/>
              <a:t>5/30/2024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0863C0-3C0C-4227-829A-BB3F7A60FC6A}" type="slidenum">
              <a:rPr lang="en-US" smtClean="0"/>
              <a:t>‹N°›</a:t>
            </a:fld>
            <a:endParaRPr lang="en-US"/>
          </a:p>
        </p:txBody>
      </p:sp>
    </p:spTree>
    <p:extLst>
      <p:ext uri="{BB962C8B-B14F-4D97-AF65-F5344CB8AC3E}">
        <p14:creationId xmlns:p14="http://schemas.microsoft.com/office/powerpoint/2010/main" val="32275245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CBC42-6563-49C0-9AB0-0B46679F5AB4}" type="datetimeFigureOut">
              <a:rPr lang="en-US" smtClean="0"/>
              <a:t>5/30/2024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DD579-49B2-4848-8B9E-FAC72A3B8248}" type="slidenum">
              <a:rPr lang="en-US" smtClean="0"/>
              <a:t>‹N°›</a:t>
            </a:fld>
            <a:endParaRPr lang="en-US"/>
          </a:p>
        </p:txBody>
      </p:sp>
    </p:spTree>
    <p:extLst>
      <p:ext uri="{BB962C8B-B14F-4D97-AF65-F5344CB8AC3E}">
        <p14:creationId xmlns:p14="http://schemas.microsoft.com/office/powerpoint/2010/main" val="2092581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5DDD579-49B2-4848-8B9E-FAC72A3B8248}" type="slidenum">
              <a:rPr lang="en-US" smtClean="0"/>
              <a:t>2</a:t>
            </a:fld>
            <a:endParaRPr lang="en-US"/>
          </a:p>
        </p:txBody>
      </p:sp>
    </p:spTree>
    <p:extLst>
      <p:ext uri="{BB962C8B-B14F-4D97-AF65-F5344CB8AC3E}">
        <p14:creationId xmlns:p14="http://schemas.microsoft.com/office/powerpoint/2010/main" val="955822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7D0CD99-CF8E-4D89-9576-126F47ECA334}"/>
              </a:ext>
            </a:extLst>
          </p:cNvPr>
          <p:cNvSpPr>
            <a:spLocks noGrp="1"/>
          </p:cNvSpPr>
          <p:nvPr>
            <p:ph type="pic" sz="quarter" idx="10"/>
          </p:nvPr>
        </p:nvSpPr>
        <p:spPr>
          <a:xfrm>
            <a:off x="0" y="0"/>
            <a:ext cx="24384000" cy="13716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en-ID"/>
          </a:p>
        </p:txBody>
      </p:sp>
    </p:spTree>
    <p:extLst>
      <p:ext uri="{BB962C8B-B14F-4D97-AF65-F5344CB8AC3E}">
        <p14:creationId xmlns:p14="http://schemas.microsoft.com/office/powerpoint/2010/main" val="3562247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5544DE4-9263-4DD2-8007-8DDA22F08154}"/>
              </a:ext>
            </a:extLst>
          </p:cNvPr>
          <p:cNvSpPr>
            <a:spLocks noGrp="1"/>
          </p:cNvSpPr>
          <p:nvPr>
            <p:ph type="pic" sz="quarter" idx="10"/>
          </p:nvPr>
        </p:nvSpPr>
        <p:spPr>
          <a:xfrm>
            <a:off x="2923540" y="0"/>
            <a:ext cx="8559796" cy="6634348"/>
          </a:xfrm>
          <a:custGeom>
            <a:avLst/>
            <a:gdLst>
              <a:gd name="connsiteX0" fmla="*/ 905091 w 4279898"/>
              <a:gd name="connsiteY0" fmla="*/ 0 h 3317174"/>
              <a:gd name="connsiteX1" fmla="*/ 4279898 w 4279898"/>
              <a:gd name="connsiteY1" fmla="*/ 0 h 3317174"/>
              <a:gd name="connsiteX2" fmla="*/ 3374807 w 4279898"/>
              <a:gd name="connsiteY2" fmla="*/ 3317174 h 3317174"/>
              <a:gd name="connsiteX3" fmla="*/ 0 w 4279898"/>
              <a:gd name="connsiteY3" fmla="*/ 3317174 h 3317174"/>
            </a:gdLst>
            <a:ahLst/>
            <a:cxnLst>
              <a:cxn ang="0">
                <a:pos x="connsiteX0" y="connsiteY0"/>
              </a:cxn>
              <a:cxn ang="0">
                <a:pos x="connsiteX1" y="connsiteY1"/>
              </a:cxn>
              <a:cxn ang="0">
                <a:pos x="connsiteX2" y="connsiteY2"/>
              </a:cxn>
              <a:cxn ang="0">
                <a:pos x="connsiteX3" y="connsiteY3"/>
              </a:cxn>
            </a:cxnLst>
            <a:rect l="l" t="t" r="r" b="b"/>
            <a:pathLst>
              <a:path w="4279898" h="3317174">
                <a:moveTo>
                  <a:pt x="905091" y="0"/>
                </a:moveTo>
                <a:lnTo>
                  <a:pt x="4279898" y="0"/>
                </a:lnTo>
                <a:lnTo>
                  <a:pt x="3374807" y="3317174"/>
                </a:lnTo>
                <a:lnTo>
                  <a:pt x="0" y="3317174"/>
                </a:lnTo>
                <a:close/>
              </a:path>
            </a:pathLst>
          </a:custGeom>
        </p:spPr>
        <p:txBody>
          <a:bodyPr wrap="square">
            <a:noAutofit/>
          </a:bodyPr>
          <a:lstStyle/>
          <a:p>
            <a:endParaRPr lang="en-ID"/>
          </a:p>
        </p:txBody>
      </p:sp>
      <p:sp>
        <p:nvSpPr>
          <p:cNvPr id="9" name="Picture Placeholder 8">
            <a:extLst>
              <a:ext uri="{FF2B5EF4-FFF2-40B4-BE49-F238E27FC236}">
                <a16:creationId xmlns:a16="http://schemas.microsoft.com/office/drawing/2014/main" id="{6CDEC5CA-EEFA-475F-8CC4-42931D908526}"/>
              </a:ext>
            </a:extLst>
          </p:cNvPr>
          <p:cNvSpPr>
            <a:spLocks noGrp="1"/>
          </p:cNvSpPr>
          <p:nvPr>
            <p:ph type="pic" sz="quarter" idx="11"/>
          </p:nvPr>
        </p:nvSpPr>
        <p:spPr>
          <a:xfrm>
            <a:off x="2935276" y="7081652"/>
            <a:ext cx="8559796" cy="6634348"/>
          </a:xfrm>
          <a:custGeom>
            <a:avLst/>
            <a:gdLst>
              <a:gd name="connsiteX0" fmla="*/ 0 w 4279898"/>
              <a:gd name="connsiteY0" fmla="*/ 0 h 3317174"/>
              <a:gd name="connsiteX1" fmla="*/ 3374807 w 4279898"/>
              <a:gd name="connsiteY1" fmla="*/ 0 h 3317174"/>
              <a:gd name="connsiteX2" fmla="*/ 4279898 w 4279898"/>
              <a:gd name="connsiteY2" fmla="*/ 3317174 h 3317174"/>
              <a:gd name="connsiteX3" fmla="*/ 905091 w 4279898"/>
              <a:gd name="connsiteY3" fmla="*/ 3317174 h 3317174"/>
            </a:gdLst>
            <a:ahLst/>
            <a:cxnLst>
              <a:cxn ang="0">
                <a:pos x="connsiteX0" y="connsiteY0"/>
              </a:cxn>
              <a:cxn ang="0">
                <a:pos x="connsiteX1" y="connsiteY1"/>
              </a:cxn>
              <a:cxn ang="0">
                <a:pos x="connsiteX2" y="connsiteY2"/>
              </a:cxn>
              <a:cxn ang="0">
                <a:pos x="connsiteX3" y="connsiteY3"/>
              </a:cxn>
            </a:cxnLst>
            <a:rect l="l" t="t" r="r" b="b"/>
            <a:pathLst>
              <a:path w="4279898" h="3317174">
                <a:moveTo>
                  <a:pt x="0" y="0"/>
                </a:moveTo>
                <a:lnTo>
                  <a:pt x="3374807" y="0"/>
                </a:lnTo>
                <a:lnTo>
                  <a:pt x="4279898" y="3317174"/>
                </a:lnTo>
                <a:lnTo>
                  <a:pt x="905091" y="3317174"/>
                </a:lnTo>
                <a:close/>
              </a:path>
            </a:pathLst>
          </a:custGeom>
        </p:spPr>
        <p:txBody>
          <a:bodyPr wrap="square">
            <a:noAutofit/>
          </a:bodyPr>
          <a:lstStyle/>
          <a:p>
            <a:endParaRPr lang="en-ID"/>
          </a:p>
        </p:txBody>
      </p:sp>
    </p:spTree>
    <p:extLst>
      <p:ext uri="{BB962C8B-B14F-4D97-AF65-F5344CB8AC3E}">
        <p14:creationId xmlns:p14="http://schemas.microsoft.com/office/powerpoint/2010/main" val="1896535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D59751F-FAC3-4C85-BDB6-0BC20C6855F8}"/>
              </a:ext>
            </a:extLst>
          </p:cNvPr>
          <p:cNvSpPr/>
          <p:nvPr userDrawn="1"/>
        </p:nvSpPr>
        <p:spPr>
          <a:xfrm flipH="1">
            <a:off x="7132889" y="1"/>
            <a:ext cx="15163302" cy="13716002"/>
          </a:xfrm>
          <a:prstGeom prst="parallelogram">
            <a:avLst>
              <a:gd name="adj" fmla="val 70917"/>
            </a:avLst>
          </a:prstGeom>
          <a:solidFill>
            <a:schemeClr val="accent1"/>
          </a:solidFill>
          <a:ln>
            <a:noFill/>
          </a:ln>
          <a:effectLst>
            <a:outerShdw blurRad="2413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7200"/>
          </a:p>
        </p:txBody>
      </p:sp>
      <p:sp>
        <p:nvSpPr>
          <p:cNvPr id="13" name="Picture Placeholder 12">
            <a:extLst>
              <a:ext uri="{FF2B5EF4-FFF2-40B4-BE49-F238E27FC236}">
                <a16:creationId xmlns:a16="http://schemas.microsoft.com/office/drawing/2014/main" id="{1AF1F859-383D-4D1D-91E9-79C9066DE57E}"/>
              </a:ext>
            </a:extLst>
          </p:cNvPr>
          <p:cNvSpPr>
            <a:spLocks noGrp="1"/>
          </p:cNvSpPr>
          <p:nvPr>
            <p:ph type="pic" sz="quarter" idx="10"/>
          </p:nvPr>
        </p:nvSpPr>
        <p:spPr>
          <a:xfrm>
            <a:off x="12543109" y="1856540"/>
            <a:ext cx="11840894" cy="4829952"/>
          </a:xfrm>
          <a:custGeom>
            <a:avLst/>
            <a:gdLst>
              <a:gd name="connsiteX0" fmla="*/ 658926 w 5920447"/>
              <a:gd name="connsiteY0" fmla="*/ 0 h 2414976"/>
              <a:gd name="connsiteX1" fmla="*/ 5920447 w 5920447"/>
              <a:gd name="connsiteY1" fmla="*/ 0 h 2414976"/>
              <a:gd name="connsiteX2" fmla="*/ 5920447 w 5920447"/>
              <a:gd name="connsiteY2" fmla="*/ 2414976 h 2414976"/>
              <a:gd name="connsiteX3" fmla="*/ 0 w 5920447"/>
              <a:gd name="connsiteY3" fmla="*/ 2414976 h 2414976"/>
            </a:gdLst>
            <a:ahLst/>
            <a:cxnLst>
              <a:cxn ang="0">
                <a:pos x="connsiteX0" y="connsiteY0"/>
              </a:cxn>
              <a:cxn ang="0">
                <a:pos x="connsiteX1" y="connsiteY1"/>
              </a:cxn>
              <a:cxn ang="0">
                <a:pos x="connsiteX2" y="connsiteY2"/>
              </a:cxn>
              <a:cxn ang="0">
                <a:pos x="connsiteX3" y="connsiteY3"/>
              </a:cxn>
            </a:cxnLst>
            <a:rect l="l" t="t" r="r" b="b"/>
            <a:pathLst>
              <a:path w="5920447" h="2414976">
                <a:moveTo>
                  <a:pt x="658926" y="0"/>
                </a:moveTo>
                <a:lnTo>
                  <a:pt x="5920447" y="0"/>
                </a:lnTo>
                <a:lnTo>
                  <a:pt x="5920447" y="2414976"/>
                </a:lnTo>
                <a:lnTo>
                  <a:pt x="0" y="2414976"/>
                </a:lnTo>
                <a:close/>
              </a:path>
            </a:pathLst>
          </a:custGeom>
        </p:spPr>
        <p:txBody>
          <a:bodyPr wrap="square">
            <a:noAutofit/>
          </a:bodyPr>
          <a:lstStyle/>
          <a:p>
            <a:endParaRPr lang="en-ID"/>
          </a:p>
        </p:txBody>
      </p:sp>
      <p:sp>
        <p:nvSpPr>
          <p:cNvPr id="10" name="Picture Placeholder 9">
            <a:extLst>
              <a:ext uri="{FF2B5EF4-FFF2-40B4-BE49-F238E27FC236}">
                <a16:creationId xmlns:a16="http://schemas.microsoft.com/office/drawing/2014/main" id="{A4572299-8B17-4218-881E-E7032FF0CA72}"/>
              </a:ext>
            </a:extLst>
          </p:cNvPr>
          <p:cNvSpPr>
            <a:spLocks noGrp="1"/>
          </p:cNvSpPr>
          <p:nvPr>
            <p:ph type="pic" sz="quarter" idx="11"/>
          </p:nvPr>
        </p:nvSpPr>
        <p:spPr>
          <a:xfrm>
            <a:off x="16708682" y="7201012"/>
            <a:ext cx="7162548" cy="3172196"/>
          </a:xfrm>
          <a:custGeom>
            <a:avLst/>
            <a:gdLst>
              <a:gd name="connsiteX0" fmla="*/ 432767 w 3581274"/>
              <a:gd name="connsiteY0" fmla="*/ 0 h 1586098"/>
              <a:gd name="connsiteX1" fmla="*/ 3581274 w 3581274"/>
              <a:gd name="connsiteY1" fmla="*/ 0 h 1586098"/>
              <a:gd name="connsiteX2" fmla="*/ 3148507 w 3581274"/>
              <a:gd name="connsiteY2" fmla="*/ 1586098 h 1586098"/>
              <a:gd name="connsiteX3" fmla="*/ 0 w 3581274"/>
              <a:gd name="connsiteY3" fmla="*/ 1586098 h 1586098"/>
            </a:gdLst>
            <a:ahLst/>
            <a:cxnLst>
              <a:cxn ang="0">
                <a:pos x="connsiteX0" y="connsiteY0"/>
              </a:cxn>
              <a:cxn ang="0">
                <a:pos x="connsiteX1" y="connsiteY1"/>
              </a:cxn>
              <a:cxn ang="0">
                <a:pos x="connsiteX2" y="connsiteY2"/>
              </a:cxn>
              <a:cxn ang="0">
                <a:pos x="connsiteX3" y="connsiteY3"/>
              </a:cxn>
            </a:cxnLst>
            <a:rect l="l" t="t" r="r" b="b"/>
            <a:pathLst>
              <a:path w="3581274" h="1586098">
                <a:moveTo>
                  <a:pt x="432767" y="0"/>
                </a:moveTo>
                <a:lnTo>
                  <a:pt x="3581274" y="0"/>
                </a:lnTo>
                <a:lnTo>
                  <a:pt x="3148507" y="1586098"/>
                </a:lnTo>
                <a:lnTo>
                  <a:pt x="0" y="1586098"/>
                </a:lnTo>
                <a:close/>
              </a:path>
            </a:pathLst>
          </a:custGeom>
        </p:spPr>
        <p:txBody>
          <a:bodyPr wrap="square">
            <a:noAutofit/>
          </a:bodyPr>
          <a:lstStyle/>
          <a:p>
            <a:endParaRPr lang="en-ID"/>
          </a:p>
        </p:txBody>
      </p:sp>
    </p:spTree>
    <p:extLst>
      <p:ext uri="{BB962C8B-B14F-4D97-AF65-F5344CB8AC3E}">
        <p14:creationId xmlns:p14="http://schemas.microsoft.com/office/powerpoint/2010/main" val="909875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A43177C-7478-42CE-866C-E4BAFFC08622}"/>
              </a:ext>
            </a:extLst>
          </p:cNvPr>
          <p:cNvSpPr/>
          <p:nvPr userDrawn="1"/>
        </p:nvSpPr>
        <p:spPr>
          <a:xfrm>
            <a:off x="3" y="4213998"/>
            <a:ext cx="24073418" cy="7401052"/>
          </a:xfrm>
          <a:custGeom>
            <a:avLst/>
            <a:gdLst>
              <a:gd name="connsiteX0" fmla="*/ 0 w 12036709"/>
              <a:gd name="connsiteY0" fmla="*/ 0 h 3700526"/>
              <a:gd name="connsiteX1" fmla="*/ 12036709 w 12036709"/>
              <a:gd name="connsiteY1" fmla="*/ 0 h 3700526"/>
              <a:gd name="connsiteX2" fmla="*/ 9701825 w 12036709"/>
              <a:gd name="connsiteY2" fmla="*/ 3700526 h 3700526"/>
              <a:gd name="connsiteX3" fmla="*/ 0 w 12036709"/>
              <a:gd name="connsiteY3" fmla="*/ 3700526 h 3700526"/>
            </a:gdLst>
            <a:ahLst/>
            <a:cxnLst>
              <a:cxn ang="0">
                <a:pos x="connsiteX0" y="connsiteY0"/>
              </a:cxn>
              <a:cxn ang="0">
                <a:pos x="connsiteX1" y="connsiteY1"/>
              </a:cxn>
              <a:cxn ang="0">
                <a:pos x="connsiteX2" y="connsiteY2"/>
              </a:cxn>
              <a:cxn ang="0">
                <a:pos x="connsiteX3" y="connsiteY3"/>
              </a:cxn>
            </a:cxnLst>
            <a:rect l="l" t="t" r="r" b="b"/>
            <a:pathLst>
              <a:path w="12036709" h="3700526">
                <a:moveTo>
                  <a:pt x="0" y="0"/>
                </a:moveTo>
                <a:lnTo>
                  <a:pt x="12036709" y="0"/>
                </a:lnTo>
                <a:lnTo>
                  <a:pt x="9701825" y="3700526"/>
                </a:lnTo>
                <a:lnTo>
                  <a:pt x="0" y="3700526"/>
                </a:lnTo>
                <a:close/>
              </a:path>
            </a:pathLst>
          </a:custGeom>
          <a:solidFill>
            <a:schemeClr val="accent1"/>
          </a:solidFill>
          <a:ln>
            <a:noFill/>
          </a:ln>
          <a:effectLst>
            <a:outerShdw blurRad="2413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7200"/>
          </a:p>
        </p:txBody>
      </p:sp>
      <p:sp>
        <p:nvSpPr>
          <p:cNvPr id="7" name="Picture Placeholder 6">
            <a:extLst>
              <a:ext uri="{FF2B5EF4-FFF2-40B4-BE49-F238E27FC236}">
                <a16:creationId xmlns:a16="http://schemas.microsoft.com/office/drawing/2014/main" id="{16DF3D1B-6846-4BFC-8284-4A061C921109}"/>
              </a:ext>
            </a:extLst>
          </p:cNvPr>
          <p:cNvSpPr>
            <a:spLocks noGrp="1"/>
          </p:cNvSpPr>
          <p:nvPr>
            <p:ph type="pic" sz="quarter" idx="10"/>
          </p:nvPr>
        </p:nvSpPr>
        <p:spPr>
          <a:xfrm>
            <a:off x="8347922" y="-17359"/>
            <a:ext cx="13071356" cy="6829630"/>
          </a:xfrm>
          <a:custGeom>
            <a:avLst/>
            <a:gdLst>
              <a:gd name="connsiteX0" fmla="*/ 0 w 6535678"/>
              <a:gd name="connsiteY0" fmla="*/ 0 h 3414815"/>
              <a:gd name="connsiteX1" fmla="*/ 4381066 w 6535678"/>
              <a:gd name="connsiteY1" fmla="*/ 0 h 3414815"/>
              <a:gd name="connsiteX2" fmla="*/ 6535678 w 6535678"/>
              <a:gd name="connsiteY2" fmla="*/ 3414815 h 3414815"/>
              <a:gd name="connsiteX3" fmla="*/ 2154612 w 6535678"/>
              <a:gd name="connsiteY3" fmla="*/ 3414815 h 3414815"/>
            </a:gdLst>
            <a:ahLst/>
            <a:cxnLst>
              <a:cxn ang="0">
                <a:pos x="connsiteX0" y="connsiteY0"/>
              </a:cxn>
              <a:cxn ang="0">
                <a:pos x="connsiteX1" y="connsiteY1"/>
              </a:cxn>
              <a:cxn ang="0">
                <a:pos x="connsiteX2" y="connsiteY2"/>
              </a:cxn>
              <a:cxn ang="0">
                <a:pos x="connsiteX3" y="connsiteY3"/>
              </a:cxn>
            </a:cxnLst>
            <a:rect l="l" t="t" r="r" b="b"/>
            <a:pathLst>
              <a:path w="6535678" h="3414815">
                <a:moveTo>
                  <a:pt x="0" y="0"/>
                </a:moveTo>
                <a:lnTo>
                  <a:pt x="4381066" y="0"/>
                </a:lnTo>
                <a:lnTo>
                  <a:pt x="6535678" y="3414815"/>
                </a:lnTo>
                <a:lnTo>
                  <a:pt x="2154612" y="3414815"/>
                </a:lnTo>
                <a:close/>
              </a:path>
            </a:pathLst>
          </a:custGeom>
        </p:spPr>
        <p:txBody>
          <a:bodyPr wrap="square">
            <a:noAutofit/>
          </a:bodyPr>
          <a:lstStyle/>
          <a:p>
            <a:endParaRPr lang="en-ID"/>
          </a:p>
        </p:txBody>
      </p:sp>
      <p:sp>
        <p:nvSpPr>
          <p:cNvPr id="13" name="Picture Placeholder 12">
            <a:extLst>
              <a:ext uri="{FF2B5EF4-FFF2-40B4-BE49-F238E27FC236}">
                <a16:creationId xmlns:a16="http://schemas.microsoft.com/office/drawing/2014/main" id="{8E5842B7-A6A2-4BE6-830C-CDC3DD276579}"/>
              </a:ext>
            </a:extLst>
          </p:cNvPr>
          <p:cNvSpPr>
            <a:spLocks noGrp="1"/>
          </p:cNvSpPr>
          <p:nvPr>
            <p:ph type="pic" sz="quarter" idx="11"/>
          </p:nvPr>
        </p:nvSpPr>
        <p:spPr>
          <a:xfrm>
            <a:off x="17364504" y="-15875"/>
            <a:ext cx="7019496" cy="6828146"/>
          </a:xfrm>
          <a:custGeom>
            <a:avLst/>
            <a:gdLst>
              <a:gd name="connsiteX0" fmla="*/ 0 w 3509748"/>
              <a:gd name="connsiteY0" fmla="*/ 0 h 3414073"/>
              <a:gd name="connsiteX1" fmla="*/ 3509748 w 3509748"/>
              <a:gd name="connsiteY1" fmla="*/ 0 h 3414073"/>
              <a:gd name="connsiteX2" fmla="*/ 3509748 w 3509748"/>
              <a:gd name="connsiteY2" fmla="*/ 3414073 h 3414073"/>
              <a:gd name="connsiteX3" fmla="*/ 2154144 w 3509748"/>
              <a:gd name="connsiteY3" fmla="*/ 3414073 h 3414073"/>
            </a:gdLst>
            <a:ahLst/>
            <a:cxnLst>
              <a:cxn ang="0">
                <a:pos x="connsiteX0" y="connsiteY0"/>
              </a:cxn>
              <a:cxn ang="0">
                <a:pos x="connsiteX1" y="connsiteY1"/>
              </a:cxn>
              <a:cxn ang="0">
                <a:pos x="connsiteX2" y="connsiteY2"/>
              </a:cxn>
              <a:cxn ang="0">
                <a:pos x="connsiteX3" y="connsiteY3"/>
              </a:cxn>
            </a:cxnLst>
            <a:rect l="l" t="t" r="r" b="b"/>
            <a:pathLst>
              <a:path w="3509748" h="3414073">
                <a:moveTo>
                  <a:pt x="0" y="0"/>
                </a:moveTo>
                <a:lnTo>
                  <a:pt x="3509748" y="0"/>
                </a:lnTo>
                <a:lnTo>
                  <a:pt x="3509748" y="3414073"/>
                </a:lnTo>
                <a:lnTo>
                  <a:pt x="2154144" y="3414073"/>
                </a:lnTo>
                <a:close/>
              </a:path>
            </a:pathLst>
          </a:custGeom>
        </p:spPr>
        <p:txBody>
          <a:bodyPr wrap="square">
            <a:noAutofit/>
          </a:bodyPr>
          <a:lstStyle/>
          <a:p>
            <a:endParaRPr lang="en-ID"/>
          </a:p>
        </p:txBody>
      </p:sp>
    </p:spTree>
    <p:extLst>
      <p:ext uri="{BB962C8B-B14F-4D97-AF65-F5344CB8AC3E}">
        <p14:creationId xmlns:p14="http://schemas.microsoft.com/office/powerpoint/2010/main" val="3331782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19FD043-E1DB-4409-803A-1DF7D85A99FB}"/>
              </a:ext>
            </a:extLst>
          </p:cNvPr>
          <p:cNvSpPr/>
          <p:nvPr userDrawn="1"/>
        </p:nvSpPr>
        <p:spPr>
          <a:xfrm flipH="1">
            <a:off x="8068383" y="2707146"/>
            <a:ext cx="16315618" cy="8301708"/>
          </a:xfrm>
          <a:custGeom>
            <a:avLst/>
            <a:gdLst>
              <a:gd name="connsiteX0" fmla="*/ 8157809 w 8157809"/>
              <a:gd name="connsiteY0" fmla="*/ 0 h 4150854"/>
              <a:gd name="connsiteX1" fmla="*/ 0 w 8157809"/>
              <a:gd name="connsiteY1" fmla="*/ 0 h 4150854"/>
              <a:gd name="connsiteX2" fmla="*/ 0 w 8157809"/>
              <a:gd name="connsiteY2" fmla="*/ 4150854 h 4150854"/>
              <a:gd name="connsiteX3" fmla="*/ 6018874 w 8157809"/>
              <a:gd name="connsiteY3" fmla="*/ 4150854 h 4150854"/>
            </a:gdLst>
            <a:ahLst/>
            <a:cxnLst>
              <a:cxn ang="0">
                <a:pos x="connsiteX0" y="connsiteY0"/>
              </a:cxn>
              <a:cxn ang="0">
                <a:pos x="connsiteX1" y="connsiteY1"/>
              </a:cxn>
              <a:cxn ang="0">
                <a:pos x="connsiteX2" y="connsiteY2"/>
              </a:cxn>
              <a:cxn ang="0">
                <a:pos x="connsiteX3" y="connsiteY3"/>
              </a:cxn>
            </a:cxnLst>
            <a:rect l="l" t="t" r="r" b="b"/>
            <a:pathLst>
              <a:path w="8157809" h="4150854">
                <a:moveTo>
                  <a:pt x="8157809" y="0"/>
                </a:moveTo>
                <a:lnTo>
                  <a:pt x="0" y="0"/>
                </a:lnTo>
                <a:lnTo>
                  <a:pt x="0" y="4150854"/>
                </a:lnTo>
                <a:lnTo>
                  <a:pt x="6018874" y="4150854"/>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7200"/>
          </a:p>
        </p:txBody>
      </p:sp>
      <p:sp>
        <p:nvSpPr>
          <p:cNvPr id="9" name="Picture Placeholder 8">
            <a:extLst>
              <a:ext uri="{FF2B5EF4-FFF2-40B4-BE49-F238E27FC236}">
                <a16:creationId xmlns:a16="http://schemas.microsoft.com/office/drawing/2014/main" id="{A0AF0D8F-F4E1-4CC0-B6C0-E0FCB166C520}"/>
              </a:ext>
            </a:extLst>
          </p:cNvPr>
          <p:cNvSpPr>
            <a:spLocks noGrp="1"/>
          </p:cNvSpPr>
          <p:nvPr>
            <p:ph type="pic" sz="quarter" idx="10"/>
          </p:nvPr>
        </p:nvSpPr>
        <p:spPr>
          <a:xfrm>
            <a:off x="0" y="3088328"/>
            <a:ext cx="13397392" cy="8301708"/>
          </a:xfrm>
          <a:custGeom>
            <a:avLst/>
            <a:gdLst>
              <a:gd name="connsiteX0" fmla="*/ 0 w 6698696"/>
              <a:gd name="connsiteY0" fmla="*/ 0 h 4150854"/>
              <a:gd name="connsiteX1" fmla="*/ 4559761 w 6698696"/>
              <a:gd name="connsiteY1" fmla="*/ 0 h 4150854"/>
              <a:gd name="connsiteX2" fmla="*/ 6698696 w 6698696"/>
              <a:gd name="connsiteY2" fmla="*/ 4150854 h 4150854"/>
              <a:gd name="connsiteX3" fmla="*/ 0 w 6698696"/>
              <a:gd name="connsiteY3" fmla="*/ 4150854 h 4150854"/>
            </a:gdLst>
            <a:ahLst/>
            <a:cxnLst>
              <a:cxn ang="0">
                <a:pos x="connsiteX0" y="connsiteY0"/>
              </a:cxn>
              <a:cxn ang="0">
                <a:pos x="connsiteX1" y="connsiteY1"/>
              </a:cxn>
              <a:cxn ang="0">
                <a:pos x="connsiteX2" y="connsiteY2"/>
              </a:cxn>
              <a:cxn ang="0">
                <a:pos x="connsiteX3" y="connsiteY3"/>
              </a:cxn>
            </a:cxnLst>
            <a:rect l="l" t="t" r="r" b="b"/>
            <a:pathLst>
              <a:path w="6698696" h="4150854">
                <a:moveTo>
                  <a:pt x="0" y="0"/>
                </a:moveTo>
                <a:lnTo>
                  <a:pt x="4559761" y="0"/>
                </a:lnTo>
                <a:lnTo>
                  <a:pt x="6698696" y="4150854"/>
                </a:lnTo>
                <a:lnTo>
                  <a:pt x="0" y="4150854"/>
                </a:lnTo>
                <a:close/>
              </a:path>
            </a:pathLst>
          </a:custGeom>
        </p:spPr>
        <p:txBody>
          <a:bodyPr wrap="square">
            <a:noAutofit/>
          </a:bodyPr>
          <a:lstStyle/>
          <a:p>
            <a:endParaRPr lang="en-ID"/>
          </a:p>
        </p:txBody>
      </p:sp>
    </p:spTree>
    <p:extLst>
      <p:ext uri="{BB962C8B-B14F-4D97-AF65-F5344CB8AC3E}">
        <p14:creationId xmlns:p14="http://schemas.microsoft.com/office/powerpoint/2010/main" val="34276300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F5D15777-D5BD-4FD4-AC71-625C1090744E}"/>
              </a:ext>
            </a:extLst>
          </p:cNvPr>
          <p:cNvSpPr/>
          <p:nvPr userDrawn="1"/>
        </p:nvSpPr>
        <p:spPr>
          <a:xfrm rot="18418912">
            <a:off x="17022814" y="-5305506"/>
            <a:ext cx="5445480" cy="15713928"/>
          </a:xfrm>
          <a:custGeom>
            <a:avLst/>
            <a:gdLst>
              <a:gd name="connsiteX0" fmla="*/ 0 w 2722740"/>
              <a:gd name="connsiteY0" fmla="*/ 0 h 7856964"/>
              <a:gd name="connsiteX1" fmla="*/ 2722740 w 2722740"/>
              <a:gd name="connsiteY1" fmla="*/ 3615578 h 7856964"/>
              <a:gd name="connsiteX2" fmla="*/ 2722740 w 2722740"/>
              <a:gd name="connsiteY2" fmla="*/ 5806582 h 7856964"/>
              <a:gd name="connsiteX3" fmla="*/ 0 w 2722740"/>
              <a:gd name="connsiteY3" fmla="*/ 7856964 h 7856964"/>
            </a:gdLst>
            <a:ahLst/>
            <a:cxnLst>
              <a:cxn ang="0">
                <a:pos x="connsiteX0" y="connsiteY0"/>
              </a:cxn>
              <a:cxn ang="0">
                <a:pos x="connsiteX1" y="connsiteY1"/>
              </a:cxn>
              <a:cxn ang="0">
                <a:pos x="connsiteX2" y="connsiteY2"/>
              </a:cxn>
              <a:cxn ang="0">
                <a:pos x="connsiteX3" y="connsiteY3"/>
              </a:cxn>
            </a:cxnLst>
            <a:rect l="l" t="t" r="r" b="b"/>
            <a:pathLst>
              <a:path w="2722740" h="7856964">
                <a:moveTo>
                  <a:pt x="0" y="0"/>
                </a:moveTo>
                <a:lnTo>
                  <a:pt x="2722740" y="3615578"/>
                </a:lnTo>
                <a:lnTo>
                  <a:pt x="2722740" y="5806582"/>
                </a:lnTo>
                <a:lnTo>
                  <a:pt x="0" y="785696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7200"/>
          </a:p>
        </p:txBody>
      </p:sp>
      <p:sp>
        <p:nvSpPr>
          <p:cNvPr id="7" name="Picture Placeholder 6">
            <a:extLst>
              <a:ext uri="{FF2B5EF4-FFF2-40B4-BE49-F238E27FC236}">
                <a16:creationId xmlns:a16="http://schemas.microsoft.com/office/drawing/2014/main" id="{30F4CAA2-BA80-4EEE-A063-529AE786A15C}"/>
              </a:ext>
            </a:extLst>
          </p:cNvPr>
          <p:cNvSpPr>
            <a:spLocks noGrp="1"/>
          </p:cNvSpPr>
          <p:nvPr>
            <p:ph type="pic" sz="quarter" idx="10"/>
          </p:nvPr>
        </p:nvSpPr>
        <p:spPr>
          <a:xfrm>
            <a:off x="13469720" y="3100834"/>
            <a:ext cx="8049288" cy="8049288"/>
          </a:xfrm>
          <a:custGeom>
            <a:avLst/>
            <a:gdLst>
              <a:gd name="connsiteX0" fmla="*/ 2012322 w 4024644"/>
              <a:gd name="connsiteY0" fmla="*/ 0 h 4024644"/>
              <a:gd name="connsiteX1" fmla="*/ 4024644 w 4024644"/>
              <a:gd name="connsiteY1" fmla="*/ 2012322 h 4024644"/>
              <a:gd name="connsiteX2" fmla="*/ 2012322 w 4024644"/>
              <a:gd name="connsiteY2" fmla="*/ 4024644 h 4024644"/>
              <a:gd name="connsiteX3" fmla="*/ 0 w 4024644"/>
              <a:gd name="connsiteY3" fmla="*/ 2012322 h 4024644"/>
              <a:gd name="connsiteX4" fmla="*/ 2012322 w 4024644"/>
              <a:gd name="connsiteY4" fmla="*/ 0 h 402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644" h="4024644">
                <a:moveTo>
                  <a:pt x="2012322" y="0"/>
                </a:moveTo>
                <a:cubicBezTo>
                  <a:pt x="3123697" y="0"/>
                  <a:pt x="4024644" y="900947"/>
                  <a:pt x="4024644" y="2012322"/>
                </a:cubicBezTo>
                <a:cubicBezTo>
                  <a:pt x="4024644" y="3123697"/>
                  <a:pt x="3123697" y="4024644"/>
                  <a:pt x="2012322" y="4024644"/>
                </a:cubicBezTo>
                <a:cubicBezTo>
                  <a:pt x="900947" y="4024644"/>
                  <a:pt x="0" y="3123697"/>
                  <a:pt x="0" y="2012322"/>
                </a:cubicBezTo>
                <a:cubicBezTo>
                  <a:pt x="0" y="900947"/>
                  <a:pt x="900947" y="0"/>
                  <a:pt x="2012322" y="0"/>
                </a:cubicBezTo>
                <a:close/>
              </a:path>
            </a:pathLst>
          </a:custGeom>
        </p:spPr>
        <p:txBody>
          <a:bodyPr wrap="square">
            <a:noAutofit/>
          </a:bodyPr>
          <a:lstStyle/>
          <a:p>
            <a:endParaRPr lang="en-ID"/>
          </a:p>
        </p:txBody>
      </p:sp>
    </p:spTree>
    <p:extLst>
      <p:ext uri="{BB962C8B-B14F-4D97-AF65-F5344CB8AC3E}">
        <p14:creationId xmlns:p14="http://schemas.microsoft.com/office/powerpoint/2010/main" val="671947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41867ED-233D-45A0-91CE-E488E59F5F91}"/>
              </a:ext>
            </a:extLst>
          </p:cNvPr>
          <p:cNvSpPr>
            <a:spLocks noGrp="1"/>
          </p:cNvSpPr>
          <p:nvPr>
            <p:ph type="pic" sz="quarter" idx="10"/>
          </p:nvPr>
        </p:nvSpPr>
        <p:spPr>
          <a:xfrm>
            <a:off x="5397428" y="1"/>
            <a:ext cx="18986572" cy="13715998"/>
          </a:xfrm>
          <a:custGeom>
            <a:avLst/>
            <a:gdLst>
              <a:gd name="connsiteX0" fmla="*/ 3793846 w 9493286"/>
              <a:gd name="connsiteY0" fmla="*/ 0 h 6857999"/>
              <a:gd name="connsiteX1" fmla="*/ 9493286 w 9493286"/>
              <a:gd name="connsiteY1" fmla="*/ 0 h 6857999"/>
              <a:gd name="connsiteX2" fmla="*/ 9493286 w 9493286"/>
              <a:gd name="connsiteY2" fmla="*/ 2558213 h 6857999"/>
              <a:gd name="connsiteX3" fmla="*/ 7114644 w 9493286"/>
              <a:gd name="connsiteY3" fmla="*/ 6857999 h 6857999"/>
              <a:gd name="connsiteX4" fmla="*/ 0 w 9493286"/>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3286" h="6857999">
                <a:moveTo>
                  <a:pt x="3793846" y="0"/>
                </a:moveTo>
                <a:lnTo>
                  <a:pt x="9493286" y="0"/>
                </a:lnTo>
                <a:lnTo>
                  <a:pt x="9493286" y="2558213"/>
                </a:lnTo>
                <a:lnTo>
                  <a:pt x="7114644" y="6857999"/>
                </a:lnTo>
                <a:lnTo>
                  <a:pt x="0" y="6857999"/>
                </a:lnTo>
                <a:close/>
              </a:path>
            </a:pathLst>
          </a:custGeom>
        </p:spPr>
        <p:txBody>
          <a:bodyPr wrap="square">
            <a:noAutofit/>
          </a:bodyPr>
          <a:lstStyle/>
          <a:p>
            <a:endParaRPr lang="en-ID"/>
          </a:p>
        </p:txBody>
      </p:sp>
    </p:spTree>
    <p:extLst>
      <p:ext uri="{BB962C8B-B14F-4D97-AF65-F5344CB8AC3E}">
        <p14:creationId xmlns:p14="http://schemas.microsoft.com/office/powerpoint/2010/main" val="20322711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DC5E99-19E3-45F7-8D18-123611311441}"/>
              </a:ext>
            </a:extLst>
          </p:cNvPr>
          <p:cNvSpPr>
            <a:spLocks noGrp="1"/>
          </p:cNvSpPr>
          <p:nvPr>
            <p:ph type="pic" sz="quarter" idx="10"/>
          </p:nvPr>
        </p:nvSpPr>
        <p:spPr>
          <a:xfrm>
            <a:off x="3" y="2126265"/>
            <a:ext cx="15450458" cy="9905546"/>
          </a:xfrm>
          <a:custGeom>
            <a:avLst/>
            <a:gdLst>
              <a:gd name="connsiteX0" fmla="*/ 0 w 7725229"/>
              <a:gd name="connsiteY0" fmla="*/ 0 h 4952773"/>
              <a:gd name="connsiteX1" fmla="*/ 7725229 w 7725229"/>
              <a:gd name="connsiteY1" fmla="*/ 0 h 4952773"/>
              <a:gd name="connsiteX2" fmla="*/ 7725229 w 7725229"/>
              <a:gd name="connsiteY2" fmla="*/ 4952773 h 4952773"/>
              <a:gd name="connsiteX3" fmla="*/ 0 w 7725229"/>
              <a:gd name="connsiteY3" fmla="*/ 4952773 h 4952773"/>
            </a:gdLst>
            <a:ahLst/>
            <a:cxnLst>
              <a:cxn ang="0">
                <a:pos x="connsiteX0" y="connsiteY0"/>
              </a:cxn>
              <a:cxn ang="0">
                <a:pos x="connsiteX1" y="connsiteY1"/>
              </a:cxn>
              <a:cxn ang="0">
                <a:pos x="connsiteX2" y="connsiteY2"/>
              </a:cxn>
              <a:cxn ang="0">
                <a:pos x="connsiteX3" y="connsiteY3"/>
              </a:cxn>
            </a:cxnLst>
            <a:rect l="l" t="t" r="r" b="b"/>
            <a:pathLst>
              <a:path w="7725229" h="4952773">
                <a:moveTo>
                  <a:pt x="0" y="0"/>
                </a:moveTo>
                <a:lnTo>
                  <a:pt x="7725229" y="0"/>
                </a:lnTo>
                <a:lnTo>
                  <a:pt x="7725229" y="4952773"/>
                </a:lnTo>
                <a:lnTo>
                  <a:pt x="0" y="4952773"/>
                </a:lnTo>
                <a:close/>
              </a:path>
            </a:pathLst>
          </a:custGeom>
        </p:spPr>
        <p:txBody>
          <a:bodyPr wrap="square">
            <a:noAutofit/>
          </a:bodyPr>
          <a:lstStyle/>
          <a:p>
            <a:endParaRPr lang="en-ID"/>
          </a:p>
        </p:txBody>
      </p:sp>
    </p:spTree>
    <p:extLst>
      <p:ext uri="{BB962C8B-B14F-4D97-AF65-F5344CB8AC3E}">
        <p14:creationId xmlns:p14="http://schemas.microsoft.com/office/powerpoint/2010/main" val="4135423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A9C0F2F-1DA3-4DFB-A491-9C84E3603D3E}"/>
              </a:ext>
            </a:extLst>
          </p:cNvPr>
          <p:cNvSpPr>
            <a:spLocks noGrp="1"/>
          </p:cNvSpPr>
          <p:nvPr>
            <p:ph type="pic" sz="quarter" idx="10"/>
          </p:nvPr>
        </p:nvSpPr>
        <p:spPr>
          <a:xfrm>
            <a:off x="2384217" y="6857997"/>
            <a:ext cx="19368498" cy="6885650"/>
          </a:xfrm>
          <a:custGeom>
            <a:avLst/>
            <a:gdLst>
              <a:gd name="connsiteX0" fmla="*/ 0 w 9684249"/>
              <a:gd name="connsiteY0" fmla="*/ 0 h 3442825"/>
              <a:gd name="connsiteX1" fmla="*/ 8854976 w 9684249"/>
              <a:gd name="connsiteY1" fmla="*/ 0 h 3442825"/>
              <a:gd name="connsiteX2" fmla="*/ 9684249 w 9684249"/>
              <a:gd name="connsiteY2" fmla="*/ 3442825 h 3442825"/>
              <a:gd name="connsiteX3" fmla="*/ 829273 w 9684249"/>
              <a:gd name="connsiteY3" fmla="*/ 3442825 h 3442825"/>
            </a:gdLst>
            <a:ahLst/>
            <a:cxnLst>
              <a:cxn ang="0">
                <a:pos x="connsiteX0" y="connsiteY0"/>
              </a:cxn>
              <a:cxn ang="0">
                <a:pos x="connsiteX1" y="connsiteY1"/>
              </a:cxn>
              <a:cxn ang="0">
                <a:pos x="connsiteX2" y="connsiteY2"/>
              </a:cxn>
              <a:cxn ang="0">
                <a:pos x="connsiteX3" y="connsiteY3"/>
              </a:cxn>
            </a:cxnLst>
            <a:rect l="l" t="t" r="r" b="b"/>
            <a:pathLst>
              <a:path w="9684249" h="3442825">
                <a:moveTo>
                  <a:pt x="0" y="0"/>
                </a:moveTo>
                <a:lnTo>
                  <a:pt x="8854976" y="0"/>
                </a:lnTo>
                <a:lnTo>
                  <a:pt x="9684249" y="3442825"/>
                </a:lnTo>
                <a:lnTo>
                  <a:pt x="829273" y="3442825"/>
                </a:lnTo>
                <a:close/>
              </a:path>
            </a:pathLst>
          </a:custGeom>
        </p:spPr>
        <p:txBody>
          <a:bodyPr wrap="square">
            <a:noAutofit/>
          </a:bodyPr>
          <a:lstStyle/>
          <a:p>
            <a:endParaRPr lang="en-ID"/>
          </a:p>
        </p:txBody>
      </p:sp>
    </p:spTree>
    <p:extLst>
      <p:ext uri="{BB962C8B-B14F-4D97-AF65-F5344CB8AC3E}">
        <p14:creationId xmlns:p14="http://schemas.microsoft.com/office/powerpoint/2010/main" val="18031899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742E32C-7818-4A33-BECE-082D4C1A2033}"/>
              </a:ext>
            </a:extLst>
          </p:cNvPr>
          <p:cNvSpPr/>
          <p:nvPr userDrawn="1"/>
        </p:nvSpPr>
        <p:spPr>
          <a:xfrm>
            <a:off x="1" y="3099143"/>
            <a:ext cx="5970390" cy="7467258"/>
          </a:xfrm>
          <a:custGeom>
            <a:avLst/>
            <a:gdLst>
              <a:gd name="connsiteX0" fmla="*/ 0 w 2985195"/>
              <a:gd name="connsiteY0" fmla="*/ 0 h 3733629"/>
              <a:gd name="connsiteX1" fmla="*/ 2985195 w 2985195"/>
              <a:gd name="connsiteY1" fmla="*/ 0 h 3733629"/>
              <a:gd name="connsiteX2" fmla="*/ 1966474 w 2985195"/>
              <a:gd name="connsiteY2" fmla="*/ 3733629 h 3733629"/>
              <a:gd name="connsiteX3" fmla="*/ 0 w 2985195"/>
              <a:gd name="connsiteY3" fmla="*/ 3733629 h 3733629"/>
            </a:gdLst>
            <a:ahLst/>
            <a:cxnLst>
              <a:cxn ang="0">
                <a:pos x="connsiteX0" y="connsiteY0"/>
              </a:cxn>
              <a:cxn ang="0">
                <a:pos x="connsiteX1" y="connsiteY1"/>
              </a:cxn>
              <a:cxn ang="0">
                <a:pos x="connsiteX2" y="connsiteY2"/>
              </a:cxn>
              <a:cxn ang="0">
                <a:pos x="connsiteX3" y="connsiteY3"/>
              </a:cxn>
            </a:cxnLst>
            <a:rect l="l" t="t" r="r" b="b"/>
            <a:pathLst>
              <a:path w="2985195" h="3733629">
                <a:moveTo>
                  <a:pt x="0" y="0"/>
                </a:moveTo>
                <a:lnTo>
                  <a:pt x="2985195" y="0"/>
                </a:lnTo>
                <a:lnTo>
                  <a:pt x="1966474" y="3733629"/>
                </a:lnTo>
                <a:lnTo>
                  <a:pt x="0" y="3733629"/>
                </a:lnTo>
                <a:close/>
              </a:path>
            </a:pathLst>
          </a:custGeom>
          <a:solidFill>
            <a:schemeClr val="accent1"/>
          </a:solidFill>
          <a:ln>
            <a:noFill/>
          </a:ln>
          <a:effectLst>
            <a:outerShdw blurRad="2413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7200"/>
          </a:p>
        </p:txBody>
      </p:sp>
      <p:sp>
        <p:nvSpPr>
          <p:cNvPr id="6" name="Picture Placeholder 5">
            <a:extLst>
              <a:ext uri="{FF2B5EF4-FFF2-40B4-BE49-F238E27FC236}">
                <a16:creationId xmlns:a16="http://schemas.microsoft.com/office/drawing/2014/main" id="{255CBC19-1004-4EBD-9E28-AEDC97786AEA}"/>
              </a:ext>
            </a:extLst>
          </p:cNvPr>
          <p:cNvSpPr>
            <a:spLocks noGrp="1"/>
          </p:cNvSpPr>
          <p:nvPr>
            <p:ph type="pic" sz="quarter" idx="10"/>
          </p:nvPr>
        </p:nvSpPr>
        <p:spPr>
          <a:xfrm>
            <a:off x="4135119" y="3099143"/>
            <a:ext cx="8056882" cy="7467258"/>
          </a:xfrm>
          <a:custGeom>
            <a:avLst/>
            <a:gdLst>
              <a:gd name="connsiteX0" fmla="*/ 1018721 w 4028441"/>
              <a:gd name="connsiteY0" fmla="*/ 0 h 3733629"/>
              <a:gd name="connsiteX1" fmla="*/ 4028441 w 4028441"/>
              <a:gd name="connsiteY1" fmla="*/ 0 h 3733629"/>
              <a:gd name="connsiteX2" fmla="*/ 3009720 w 4028441"/>
              <a:gd name="connsiteY2" fmla="*/ 3733629 h 3733629"/>
              <a:gd name="connsiteX3" fmla="*/ 0 w 4028441"/>
              <a:gd name="connsiteY3" fmla="*/ 3733629 h 3733629"/>
            </a:gdLst>
            <a:ahLst/>
            <a:cxnLst>
              <a:cxn ang="0">
                <a:pos x="connsiteX0" y="connsiteY0"/>
              </a:cxn>
              <a:cxn ang="0">
                <a:pos x="connsiteX1" y="connsiteY1"/>
              </a:cxn>
              <a:cxn ang="0">
                <a:pos x="connsiteX2" y="connsiteY2"/>
              </a:cxn>
              <a:cxn ang="0">
                <a:pos x="connsiteX3" y="connsiteY3"/>
              </a:cxn>
            </a:cxnLst>
            <a:rect l="l" t="t" r="r" b="b"/>
            <a:pathLst>
              <a:path w="4028441" h="3733629">
                <a:moveTo>
                  <a:pt x="1018721" y="0"/>
                </a:moveTo>
                <a:lnTo>
                  <a:pt x="4028441" y="0"/>
                </a:lnTo>
                <a:lnTo>
                  <a:pt x="3009720" y="3733629"/>
                </a:lnTo>
                <a:lnTo>
                  <a:pt x="0" y="3733629"/>
                </a:lnTo>
                <a:close/>
              </a:path>
            </a:pathLst>
          </a:custGeom>
        </p:spPr>
        <p:txBody>
          <a:bodyPr wrap="square">
            <a:noAutofit/>
          </a:bodyPr>
          <a:lstStyle/>
          <a:p>
            <a:endParaRPr lang="en-ID"/>
          </a:p>
        </p:txBody>
      </p:sp>
    </p:spTree>
    <p:extLst>
      <p:ext uri="{BB962C8B-B14F-4D97-AF65-F5344CB8AC3E}">
        <p14:creationId xmlns:p14="http://schemas.microsoft.com/office/powerpoint/2010/main" val="27003931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712F5BD-9BD9-4465-820D-8DE90A5432EE}"/>
              </a:ext>
            </a:extLst>
          </p:cNvPr>
          <p:cNvSpPr>
            <a:spLocks noGrp="1"/>
          </p:cNvSpPr>
          <p:nvPr>
            <p:ph type="pic" sz="quarter" idx="10"/>
          </p:nvPr>
        </p:nvSpPr>
        <p:spPr>
          <a:xfrm>
            <a:off x="1999118" y="2851118"/>
            <a:ext cx="8322568" cy="4373668"/>
          </a:xfrm>
          <a:custGeom>
            <a:avLst/>
            <a:gdLst>
              <a:gd name="connsiteX0" fmla="*/ 0 w 4161284"/>
              <a:gd name="connsiteY0" fmla="*/ 0 h 2186834"/>
              <a:gd name="connsiteX1" fmla="*/ 3505912 w 4161284"/>
              <a:gd name="connsiteY1" fmla="*/ 0 h 2186834"/>
              <a:gd name="connsiteX2" fmla="*/ 4161284 w 4161284"/>
              <a:gd name="connsiteY2" fmla="*/ 2186834 h 2186834"/>
              <a:gd name="connsiteX3" fmla="*/ 655372 w 4161284"/>
              <a:gd name="connsiteY3" fmla="*/ 2186834 h 2186834"/>
            </a:gdLst>
            <a:ahLst/>
            <a:cxnLst>
              <a:cxn ang="0">
                <a:pos x="connsiteX0" y="connsiteY0"/>
              </a:cxn>
              <a:cxn ang="0">
                <a:pos x="connsiteX1" y="connsiteY1"/>
              </a:cxn>
              <a:cxn ang="0">
                <a:pos x="connsiteX2" y="connsiteY2"/>
              </a:cxn>
              <a:cxn ang="0">
                <a:pos x="connsiteX3" y="connsiteY3"/>
              </a:cxn>
            </a:cxnLst>
            <a:rect l="l" t="t" r="r" b="b"/>
            <a:pathLst>
              <a:path w="4161284" h="2186834">
                <a:moveTo>
                  <a:pt x="0" y="0"/>
                </a:moveTo>
                <a:lnTo>
                  <a:pt x="3505912" y="0"/>
                </a:lnTo>
                <a:lnTo>
                  <a:pt x="4161284" y="2186834"/>
                </a:lnTo>
                <a:lnTo>
                  <a:pt x="655372" y="2186834"/>
                </a:lnTo>
                <a:close/>
              </a:path>
            </a:pathLst>
          </a:custGeom>
        </p:spPr>
        <p:txBody>
          <a:bodyPr wrap="square">
            <a:noAutofit/>
          </a:bodyPr>
          <a:lstStyle/>
          <a:p>
            <a:endParaRPr lang="en-ID"/>
          </a:p>
        </p:txBody>
      </p:sp>
      <p:sp>
        <p:nvSpPr>
          <p:cNvPr id="9" name="Picture Placeholder 8">
            <a:extLst>
              <a:ext uri="{FF2B5EF4-FFF2-40B4-BE49-F238E27FC236}">
                <a16:creationId xmlns:a16="http://schemas.microsoft.com/office/drawing/2014/main" id="{D6AE21CD-21BD-41F4-8116-60104B2788CE}"/>
              </a:ext>
            </a:extLst>
          </p:cNvPr>
          <p:cNvSpPr>
            <a:spLocks noGrp="1"/>
          </p:cNvSpPr>
          <p:nvPr>
            <p:ph type="pic" sz="quarter" idx="11"/>
          </p:nvPr>
        </p:nvSpPr>
        <p:spPr>
          <a:xfrm>
            <a:off x="9816978" y="2851116"/>
            <a:ext cx="8322568" cy="4373668"/>
          </a:xfrm>
          <a:custGeom>
            <a:avLst/>
            <a:gdLst>
              <a:gd name="connsiteX0" fmla="*/ 0 w 4161284"/>
              <a:gd name="connsiteY0" fmla="*/ 0 h 2186834"/>
              <a:gd name="connsiteX1" fmla="*/ 3505912 w 4161284"/>
              <a:gd name="connsiteY1" fmla="*/ 0 h 2186834"/>
              <a:gd name="connsiteX2" fmla="*/ 4161284 w 4161284"/>
              <a:gd name="connsiteY2" fmla="*/ 2186834 h 2186834"/>
              <a:gd name="connsiteX3" fmla="*/ 655372 w 4161284"/>
              <a:gd name="connsiteY3" fmla="*/ 2186834 h 2186834"/>
            </a:gdLst>
            <a:ahLst/>
            <a:cxnLst>
              <a:cxn ang="0">
                <a:pos x="connsiteX0" y="connsiteY0"/>
              </a:cxn>
              <a:cxn ang="0">
                <a:pos x="connsiteX1" y="connsiteY1"/>
              </a:cxn>
              <a:cxn ang="0">
                <a:pos x="connsiteX2" y="connsiteY2"/>
              </a:cxn>
              <a:cxn ang="0">
                <a:pos x="connsiteX3" y="connsiteY3"/>
              </a:cxn>
            </a:cxnLst>
            <a:rect l="l" t="t" r="r" b="b"/>
            <a:pathLst>
              <a:path w="4161284" h="2186834">
                <a:moveTo>
                  <a:pt x="0" y="0"/>
                </a:moveTo>
                <a:lnTo>
                  <a:pt x="3505912" y="0"/>
                </a:lnTo>
                <a:lnTo>
                  <a:pt x="4161284" y="2186834"/>
                </a:lnTo>
                <a:lnTo>
                  <a:pt x="655372" y="2186834"/>
                </a:lnTo>
                <a:close/>
              </a:path>
            </a:pathLst>
          </a:custGeom>
        </p:spPr>
        <p:txBody>
          <a:bodyPr wrap="square">
            <a:noAutofit/>
          </a:bodyPr>
          <a:lstStyle/>
          <a:p>
            <a:endParaRPr lang="en-ID"/>
          </a:p>
        </p:txBody>
      </p:sp>
    </p:spTree>
    <p:extLst>
      <p:ext uri="{BB962C8B-B14F-4D97-AF65-F5344CB8AC3E}">
        <p14:creationId xmlns:p14="http://schemas.microsoft.com/office/powerpoint/2010/main" val="415820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arallelogram 5">
            <a:extLst>
              <a:ext uri="{FF2B5EF4-FFF2-40B4-BE49-F238E27FC236}">
                <a16:creationId xmlns:a16="http://schemas.microsoft.com/office/drawing/2014/main" id="{AEAC4980-FA0F-4265-BDC2-338BF849A5DE}"/>
              </a:ext>
            </a:extLst>
          </p:cNvPr>
          <p:cNvSpPr/>
          <p:nvPr userDrawn="1"/>
        </p:nvSpPr>
        <p:spPr>
          <a:xfrm flipH="1">
            <a:off x="7527611" y="0"/>
            <a:ext cx="12281334" cy="9398000"/>
          </a:xfrm>
          <a:prstGeom prst="parallelogram">
            <a:avLst>
              <a:gd name="adj" fmla="val 64146"/>
            </a:avLst>
          </a:prstGeom>
          <a:solidFill>
            <a:schemeClr val="accent5">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7200"/>
          </a:p>
        </p:txBody>
      </p:sp>
      <p:sp>
        <p:nvSpPr>
          <p:cNvPr id="14" name="Freeform: Shape 13">
            <a:extLst>
              <a:ext uri="{FF2B5EF4-FFF2-40B4-BE49-F238E27FC236}">
                <a16:creationId xmlns:a16="http://schemas.microsoft.com/office/drawing/2014/main" id="{526692E6-6BC8-4758-8A7A-1AE4ED2381EB}"/>
              </a:ext>
            </a:extLst>
          </p:cNvPr>
          <p:cNvSpPr/>
          <p:nvPr userDrawn="1"/>
        </p:nvSpPr>
        <p:spPr>
          <a:xfrm>
            <a:off x="16122023" y="7399283"/>
            <a:ext cx="8261978" cy="3165810"/>
          </a:xfrm>
          <a:custGeom>
            <a:avLst/>
            <a:gdLst>
              <a:gd name="connsiteX0" fmla="*/ 871342 w 4130989"/>
              <a:gd name="connsiteY0" fmla="*/ 0 h 1582905"/>
              <a:gd name="connsiteX1" fmla="*/ 4130989 w 4130989"/>
              <a:gd name="connsiteY1" fmla="*/ 0 h 1582905"/>
              <a:gd name="connsiteX2" fmla="*/ 4130989 w 4130989"/>
              <a:gd name="connsiteY2" fmla="*/ 1582905 h 1582905"/>
              <a:gd name="connsiteX3" fmla="*/ 0 w 4130989"/>
              <a:gd name="connsiteY3" fmla="*/ 1582905 h 1582905"/>
            </a:gdLst>
            <a:ahLst/>
            <a:cxnLst>
              <a:cxn ang="0">
                <a:pos x="connsiteX0" y="connsiteY0"/>
              </a:cxn>
              <a:cxn ang="0">
                <a:pos x="connsiteX1" y="connsiteY1"/>
              </a:cxn>
              <a:cxn ang="0">
                <a:pos x="connsiteX2" y="connsiteY2"/>
              </a:cxn>
              <a:cxn ang="0">
                <a:pos x="connsiteX3" y="connsiteY3"/>
              </a:cxn>
            </a:cxnLst>
            <a:rect l="l" t="t" r="r" b="b"/>
            <a:pathLst>
              <a:path w="4130989" h="1582905">
                <a:moveTo>
                  <a:pt x="871342" y="0"/>
                </a:moveTo>
                <a:lnTo>
                  <a:pt x="4130989" y="0"/>
                </a:lnTo>
                <a:lnTo>
                  <a:pt x="4130989" y="1582905"/>
                </a:lnTo>
                <a:lnTo>
                  <a:pt x="0" y="15829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7200"/>
          </a:p>
        </p:txBody>
      </p:sp>
      <p:sp>
        <p:nvSpPr>
          <p:cNvPr id="11" name="Picture Placeholder 10">
            <a:extLst>
              <a:ext uri="{FF2B5EF4-FFF2-40B4-BE49-F238E27FC236}">
                <a16:creationId xmlns:a16="http://schemas.microsoft.com/office/drawing/2014/main" id="{2EBEB8F5-20BC-48F8-B157-190F651A156D}"/>
              </a:ext>
            </a:extLst>
          </p:cNvPr>
          <p:cNvSpPr>
            <a:spLocks noGrp="1"/>
          </p:cNvSpPr>
          <p:nvPr>
            <p:ph type="pic" sz="quarter" idx="10"/>
          </p:nvPr>
        </p:nvSpPr>
        <p:spPr>
          <a:xfrm>
            <a:off x="12192000" y="3150906"/>
            <a:ext cx="7414184" cy="7414184"/>
          </a:xfrm>
          <a:custGeom>
            <a:avLst/>
            <a:gdLst>
              <a:gd name="connsiteX0" fmla="*/ 1853546 w 3707092"/>
              <a:gd name="connsiteY0" fmla="*/ 0 h 3707092"/>
              <a:gd name="connsiteX1" fmla="*/ 3707092 w 3707092"/>
              <a:gd name="connsiteY1" fmla="*/ 1853546 h 3707092"/>
              <a:gd name="connsiteX2" fmla="*/ 1853546 w 3707092"/>
              <a:gd name="connsiteY2" fmla="*/ 3707092 h 3707092"/>
              <a:gd name="connsiteX3" fmla="*/ 0 w 3707092"/>
              <a:gd name="connsiteY3" fmla="*/ 1853546 h 3707092"/>
              <a:gd name="connsiteX4" fmla="*/ 1853546 w 3707092"/>
              <a:gd name="connsiteY4" fmla="*/ 0 h 3707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7092" h="3707092">
                <a:moveTo>
                  <a:pt x="1853546" y="0"/>
                </a:moveTo>
                <a:cubicBezTo>
                  <a:pt x="2877231" y="0"/>
                  <a:pt x="3707092" y="829861"/>
                  <a:pt x="3707092" y="1853546"/>
                </a:cubicBezTo>
                <a:cubicBezTo>
                  <a:pt x="3707092" y="2877231"/>
                  <a:pt x="2877231" y="3707092"/>
                  <a:pt x="1853546" y="3707092"/>
                </a:cubicBezTo>
                <a:cubicBezTo>
                  <a:pt x="829861" y="3707092"/>
                  <a:pt x="0" y="2877231"/>
                  <a:pt x="0" y="1853546"/>
                </a:cubicBezTo>
                <a:cubicBezTo>
                  <a:pt x="0" y="829861"/>
                  <a:pt x="829861" y="0"/>
                  <a:pt x="1853546" y="0"/>
                </a:cubicBezTo>
                <a:close/>
              </a:path>
            </a:pathLst>
          </a:custGeom>
        </p:spPr>
        <p:txBody>
          <a:bodyPr wrap="square">
            <a:noAutofit/>
          </a:bodyPr>
          <a:lstStyle/>
          <a:p>
            <a:endParaRPr lang="en-ID"/>
          </a:p>
        </p:txBody>
      </p:sp>
    </p:spTree>
    <p:extLst>
      <p:ext uri="{BB962C8B-B14F-4D97-AF65-F5344CB8AC3E}">
        <p14:creationId xmlns:p14="http://schemas.microsoft.com/office/powerpoint/2010/main" val="37407320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2FA3234-198B-4CA8-8EE7-7F458511314D}"/>
              </a:ext>
            </a:extLst>
          </p:cNvPr>
          <p:cNvSpPr>
            <a:spLocks noGrp="1"/>
          </p:cNvSpPr>
          <p:nvPr>
            <p:ph type="pic" sz="quarter" idx="10"/>
          </p:nvPr>
        </p:nvSpPr>
        <p:spPr>
          <a:xfrm>
            <a:off x="8742968" y="0"/>
            <a:ext cx="15641032" cy="9208064"/>
          </a:xfrm>
          <a:custGeom>
            <a:avLst/>
            <a:gdLst>
              <a:gd name="connsiteX0" fmla="*/ 5637700 w 7820516"/>
              <a:gd name="connsiteY0" fmla="*/ 0 h 4604032"/>
              <a:gd name="connsiteX1" fmla="*/ 7820516 w 7820516"/>
              <a:gd name="connsiteY1" fmla="*/ 0 h 4604032"/>
              <a:gd name="connsiteX2" fmla="*/ 7820516 w 7820516"/>
              <a:gd name="connsiteY2" fmla="*/ 3428999 h 4604032"/>
              <a:gd name="connsiteX3" fmla="*/ 7802838 w 7820516"/>
              <a:gd name="connsiteY3" fmla="*/ 3428999 h 4604032"/>
              <a:gd name="connsiteX4" fmla="*/ 2810125 w 7820516"/>
              <a:gd name="connsiteY4" fmla="*/ 0 h 4604032"/>
              <a:gd name="connsiteX5" fmla="*/ 5463962 w 7820516"/>
              <a:gd name="connsiteY5" fmla="*/ 0 h 4604032"/>
              <a:gd name="connsiteX6" fmla="*/ 7820516 w 7820516"/>
              <a:gd name="connsiteY6" fmla="*/ 3732150 h 4604032"/>
              <a:gd name="connsiteX7" fmla="*/ 7820516 w 7820516"/>
              <a:gd name="connsiteY7" fmla="*/ 4604032 h 4604032"/>
              <a:gd name="connsiteX8" fmla="*/ 5717203 w 7820516"/>
              <a:gd name="connsiteY8" fmla="*/ 4604032 h 4604032"/>
              <a:gd name="connsiteX9" fmla="*/ 0 w 7820516"/>
              <a:gd name="connsiteY9" fmla="*/ 0 h 4604032"/>
              <a:gd name="connsiteX10" fmla="*/ 2632777 w 7820516"/>
              <a:gd name="connsiteY10" fmla="*/ 0 h 4604032"/>
              <a:gd name="connsiteX11" fmla="*/ 5034992 w 7820516"/>
              <a:gd name="connsiteY11" fmla="*/ 3804466 h 4604032"/>
              <a:gd name="connsiteX12" fmla="*/ 2402215 w 7820516"/>
              <a:gd name="connsiteY12" fmla="*/ 3804466 h 460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20516" h="4604032">
                <a:moveTo>
                  <a:pt x="5637700" y="0"/>
                </a:moveTo>
                <a:lnTo>
                  <a:pt x="7820516" y="0"/>
                </a:lnTo>
                <a:lnTo>
                  <a:pt x="7820516" y="3428999"/>
                </a:lnTo>
                <a:lnTo>
                  <a:pt x="7802838" y="3428999"/>
                </a:lnTo>
                <a:close/>
                <a:moveTo>
                  <a:pt x="2810125" y="0"/>
                </a:moveTo>
                <a:lnTo>
                  <a:pt x="5463962" y="0"/>
                </a:lnTo>
                <a:lnTo>
                  <a:pt x="7820516" y="3732150"/>
                </a:lnTo>
                <a:lnTo>
                  <a:pt x="7820516" y="4604032"/>
                </a:lnTo>
                <a:lnTo>
                  <a:pt x="5717203" y="4604032"/>
                </a:lnTo>
                <a:close/>
                <a:moveTo>
                  <a:pt x="0" y="0"/>
                </a:moveTo>
                <a:lnTo>
                  <a:pt x="2632777" y="0"/>
                </a:lnTo>
                <a:lnTo>
                  <a:pt x="5034992" y="3804466"/>
                </a:lnTo>
                <a:lnTo>
                  <a:pt x="2402215" y="3804466"/>
                </a:lnTo>
                <a:close/>
              </a:path>
            </a:pathLst>
          </a:custGeom>
        </p:spPr>
        <p:txBody>
          <a:bodyPr wrap="square">
            <a:noAutofit/>
          </a:bodyPr>
          <a:lstStyle/>
          <a:p>
            <a:endParaRPr lang="en-ID"/>
          </a:p>
        </p:txBody>
      </p:sp>
    </p:spTree>
    <p:extLst>
      <p:ext uri="{BB962C8B-B14F-4D97-AF65-F5344CB8AC3E}">
        <p14:creationId xmlns:p14="http://schemas.microsoft.com/office/powerpoint/2010/main" val="5188756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8D72046-C62D-4674-8E96-1555136534BF}"/>
              </a:ext>
            </a:extLst>
          </p:cNvPr>
          <p:cNvCxnSpPr>
            <a:cxnSpLocks/>
          </p:cNvCxnSpPr>
          <p:nvPr userDrawn="1"/>
        </p:nvCxnSpPr>
        <p:spPr>
          <a:xfrm>
            <a:off x="12192000" y="6907416"/>
            <a:ext cx="0" cy="6808584"/>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66717CDB-1D8B-4313-9761-296EB6082F2D}"/>
              </a:ext>
            </a:extLst>
          </p:cNvPr>
          <p:cNvSpPr>
            <a:spLocks noGrp="1"/>
          </p:cNvSpPr>
          <p:nvPr>
            <p:ph type="pic" sz="quarter" idx="10"/>
          </p:nvPr>
        </p:nvSpPr>
        <p:spPr>
          <a:xfrm>
            <a:off x="10643290" y="3810000"/>
            <a:ext cx="3097420" cy="3097416"/>
          </a:xfrm>
          <a:custGeom>
            <a:avLst/>
            <a:gdLst>
              <a:gd name="connsiteX0" fmla="*/ 774355 w 1548710"/>
              <a:gd name="connsiteY0" fmla="*/ 0 h 1548708"/>
              <a:gd name="connsiteX1" fmla="*/ 1548710 w 1548710"/>
              <a:gd name="connsiteY1" fmla="*/ 774354 h 1548708"/>
              <a:gd name="connsiteX2" fmla="*/ 774355 w 1548710"/>
              <a:gd name="connsiteY2" fmla="*/ 1548708 h 1548708"/>
              <a:gd name="connsiteX3" fmla="*/ 0 w 1548710"/>
              <a:gd name="connsiteY3" fmla="*/ 774354 h 1548708"/>
              <a:gd name="connsiteX4" fmla="*/ 774355 w 1548710"/>
              <a:gd name="connsiteY4" fmla="*/ 0 h 1548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710" h="1548708">
                <a:moveTo>
                  <a:pt x="774355" y="0"/>
                </a:moveTo>
                <a:cubicBezTo>
                  <a:pt x="1202019" y="0"/>
                  <a:pt x="1548710" y="346690"/>
                  <a:pt x="1548710" y="774354"/>
                </a:cubicBezTo>
                <a:cubicBezTo>
                  <a:pt x="1548710" y="1202018"/>
                  <a:pt x="1202019" y="1548708"/>
                  <a:pt x="774355" y="1548708"/>
                </a:cubicBezTo>
                <a:cubicBezTo>
                  <a:pt x="346691" y="1548708"/>
                  <a:pt x="0" y="1202018"/>
                  <a:pt x="0" y="774354"/>
                </a:cubicBezTo>
                <a:cubicBezTo>
                  <a:pt x="0" y="346690"/>
                  <a:pt x="346691" y="0"/>
                  <a:pt x="774355" y="0"/>
                </a:cubicBezTo>
                <a:close/>
              </a:path>
            </a:pathLst>
          </a:custGeom>
        </p:spPr>
        <p:txBody>
          <a:bodyPr wrap="square">
            <a:noAutofit/>
          </a:bodyPr>
          <a:lstStyle/>
          <a:p>
            <a:endParaRPr lang="en-ID"/>
          </a:p>
        </p:txBody>
      </p:sp>
      <p:sp>
        <p:nvSpPr>
          <p:cNvPr id="10" name="Picture Placeholder 9">
            <a:extLst>
              <a:ext uri="{FF2B5EF4-FFF2-40B4-BE49-F238E27FC236}">
                <a16:creationId xmlns:a16="http://schemas.microsoft.com/office/drawing/2014/main" id="{C2148774-D91D-4975-9EB2-5AAC41DD0959}"/>
              </a:ext>
            </a:extLst>
          </p:cNvPr>
          <p:cNvSpPr>
            <a:spLocks noGrp="1"/>
          </p:cNvSpPr>
          <p:nvPr>
            <p:ph type="pic" sz="quarter" idx="11"/>
          </p:nvPr>
        </p:nvSpPr>
        <p:spPr>
          <a:xfrm>
            <a:off x="10643290" y="8046406"/>
            <a:ext cx="3097420" cy="3097416"/>
          </a:xfrm>
          <a:custGeom>
            <a:avLst/>
            <a:gdLst>
              <a:gd name="connsiteX0" fmla="*/ 774355 w 1548710"/>
              <a:gd name="connsiteY0" fmla="*/ 0 h 1548708"/>
              <a:gd name="connsiteX1" fmla="*/ 1548710 w 1548710"/>
              <a:gd name="connsiteY1" fmla="*/ 774354 h 1548708"/>
              <a:gd name="connsiteX2" fmla="*/ 774355 w 1548710"/>
              <a:gd name="connsiteY2" fmla="*/ 1548708 h 1548708"/>
              <a:gd name="connsiteX3" fmla="*/ 0 w 1548710"/>
              <a:gd name="connsiteY3" fmla="*/ 774354 h 1548708"/>
              <a:gd name="connsiteX4" fmla="*/ 774355 w 1548710"/>
              <a:gd name="connsiteY4" fmla="*/ 0 h 1548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710" h="1548708">
                <a:moveTo>
                  <a:pt x="774355" y="0"/>
                </a:moveTo>
                <a:cubicBezTo>
                  <a:pt x="1202019" y="0"/>
                  <a:pt x="1548710" y="346690"/>
                  <a:pt x="1548710" y="774354"/>
                </a:cubicBezTo>
                <a:cubicBezTo>
                  <a:pt x="1548710" y="1202018"/>
                  <a:pt x="1202019" y="1548708"/>
                  <a:pt x="774355" y="1548708"/>
                </a:cubicBezTo>
                <a:cubicBezTo>
                  <a:pt x="346691" y="1548708"/>
                  <a:pt x="0" y="1202018"/>
                  <a:pt x="0" y="774354"/>
                </a:cubicBezTo>
                <a:cubicBezTo>
                  <a:pt x="0" y="346690"/>
                  <a:pt x="346691" y="0"/>
                  <a:pt x="774355" y="0"/>
                </a:cubicBezTo>
                <a:close/>
              </a:path>
            </a:pathLst>
          </a:custGeom>
        </p:spPr>
        <p:txBody>
          <a:bodyPr wrap="square">
            <a:noAutofit/>
          </a:bodyPr>
          <a:lstStyle/>
          <a:p>
            <a:endParaRPr lang="en-ID"/>
          </a:p>
        </p:txBody>
      </p:sp>
    </p:spTree>
    <p:extLst>
      <p:ext uri="{BB962C8B-B14F-4D97-AF65-F5344CB8AC3E}">
        <p14:creationId xmlns:p14="http://schemas.microsoft.com/office/powerpoint/2010/main" val="26751932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FD1BA5F-0832-4AA4-AEE2-D2BF2713C54F}"/>
              </a:ext>
            </a:extLst>
          </p:cNvPr>
          <p:cNvCxnSpPr>
            <a:cxnSpLocks/>
          </p:cNvCxnSpPr>
          <p:nvPr userDrawn="1"/>
        </p:nvCxnSpPr>
        <p:spPr>
          <a:xfrm>
            <a:off x="12192000" y="1"/>
            <a:ext cx="0" cy="8769522"/>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9E2D83E2-FD71-48D8-871D-1575228DFB8E}"/>
              </a:ext>
            </a:extLst>
          </p:cNvPr>
          <p:cNvSpPr>
            <a:spLocks noGrp="1"/>
          </p:cNvSpPr>
          <p:nvPr>
            <p:ph type="pic" sz="quarter" idx="10"/>
          </p:nvPr>
        </p:nvSpPr>
        <p:spPr>
          <a:xfrm>
            <a:off x="10643290" y="1113628"/>
            <a:ext cx="3097420" cy="3097416"/>
          </a:xfrm>
          <a:custGeom>
            <a:avLst/>
            <a:gdLst>
              <a:gd name="connsiteX0" fmla="*/ 774355 w 1548710"/>
              <a:gd name="connsiteY0" fmla="*/ 0 h 1548708"/>
              <a:gd name="connsiteX1" fmla="*/ 1548710 w 1548710"/>
              <a:gd name="connsiteY1" fmla="*/ 774354 h 1548708"/>
              <a:gd name="connsiteX2" fmla="*/ 774355 w 1548710"/>
              <a:gd name="connsiteY2" fmla="*/ 1548708 h 1548708"/>
              <a:gd name="connsiteX3" fmla="*/ 0 w 1548710"/>
              <a:gd name="connsiteY3" fmla="*/ 774354 h 1548708"/>
              <a:gd name="connsiteX4" fmla="*/ 774355 w 1548710"/>
              <a:gd name="connsiteY4" fmla="*/ 0 h 1548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710" h="1548708">
                <a:moveTo>
                  <a:pt x="774355" y="0"/>
                </a:moveTo>
                <a:cubicBezTo>
                  <a:pt x="1202019" y="0"/>
                  <a:pt x="1548710" y="346690"/>
                  <a:pt x="1548710" y="774354"/>
                </a:cubicBezTo>
                <a:cubicBezTo>
                  <a:pt x="1548710" y="1202018"/>
                  <a:pt x="1202019" y="1548708"/>
                  <a:pt x="774355" y="1548708"/>
                </a:cubicBezTo>
                <a:cubicBezTo>
                  <a:pt x="346691" y="1548708"/>
                  <a:pt x="0" y="1202018"/>
                  <a:pt x="0" y="774354"/>
                </a:cubicBezTo>
                <a:cubicBezTo>
                  <a:pt x="0" y="346690"/>
                  <a:pt x="346691" y="0"/>
                  <a:pt x="774355" y="0"/>
                </a:cubicBezTo>
                <a:close/>
              </a:path>
            </a:pathLst>
          </a:custGeom>
        </p:spPr>
        <p:txBody>
          <a:bodyPr wrap="square">
            <a:noAutofit/>
          </a:bodyPr>
          <a:lstStyle/>
          <a:p>
            <a:endParaRPr lang="en-ID"/>
          </a:p>
        </p:txBody>
      </p:sp>
      <p:sp>
        <p:nvSpPr>
          <p:cNvPr id="11" name="Picture Placeholder 10">
            <a:extLst>
              <a:ext uri="{FF2B5EF4-FFF2-40B4-BE49-F238E27FC236}">
                <a16:creationId xmlns:a16="http://schemas.microsoft.com/office/drawing/2014/main" id="{5D5AC210-4906-4910-97F2-B7107D937E84}"/>
              </a:ext>
            </a:extLst>
          </p:cNvPr>
          <p:cNvSpPr>
            <a:spLocks noGrp="1"/>
          </p:cNvSpPr>
          <p:nvPr>
            <p:ph type="pic" sz="quarter" idx="11"/>
          </p:nvPr>
        </p:nvSpPr>
        <p:spPr>
          <a:xfrm>
            <a:off x="10643290" y="4858298"/>
            <a:ext cx="3097420" cy="3097416"/>
          </a:xfrm>
          <a:custGeom>
            <a:avLst/>
            <a:gdLst>
              <a:gd name="connsiteX0" fmla="*/ 774355 w 1548710"/>
              <a:gd name="connsiteY0" fmla="*/ 0 h 1548708"/>
              <a:gd name="connsiteX1" fmla="*/ 1548710 w 1548710"/>
              <a:gd name="connsiteY1" fmla="*/ 774354 h 1548708"/>
              <a:gd name="connsiteX2" fmla="*/ 774355 w 1548710"/>
              <a:gd name="connsiteY2" fmla="*/ 1548708 h 1548708"/>
              <a:gd name="connsiteX3" fmla="*/ 0 w 1548710"/>
              <a:gd name="connsiteY3" fmla="*/ 774354 h 1548708"/>
              <a:gd name="connsiteX4" fmla="*/ 774355 w 1548710"/>
              <a:gd name="connsiteY4" fmla="*/ 0 h 1548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710" h="1548708">
                <a:moveTo>
                  <a:pt x="774355" y="0"/>
                </a:moveTo>
                <a:cubicBezTo>
                  <a:pt x="1202019" y="0"/>
                  <a:pt x="1548710" y="346690"/>
                  <a:pt x="1548710" y="774354"/>
                </a:cubicBezTo>
                <a:cubicBezTo>
                  <a:pt x="1548710" y="1202018"/>
                  <a:pt x="1202019" y="1548708"/>
                  <a:pt x="774355" y="1548708"/>
                </a:cubicBezTo>
                <a:cubicBezTo>
                  <a:pt x="346691" y="1548708"/>
                  <a:pt x="0" y="1202018"/>
                  <a:pt x="0" y="774354"/>
                </a:cubicBezTo>
                <a:cubicBezTo>
                  <a:pt x="0" y="346690"/>
                  <a:pt x="346691" y="0"/>
                  <a:pt x="774355" y="0"/>
                </a:cubicBezTo>
                <a:close/>
              </a:path>
            </a:pathLst>
          </a:custGeom>
        </p:spPr>
        <p:txBody>
          <a:bodyPr wrap="square">
            <a:noAutofit/>
          </a:bodyPr>
          <a:lstStyle/>
          <a:p>
            <a:endParaRPr lang="en-ID"/>
          </a:p>
        </p:txBody>
      </p:sp>
      <p:sp>
        <p:nvSpPr>
          <p:cNvPr id="14" name="Picture Placeholder 13">
            <a:extLst>
              <a:ext uri="{FF2B5EF4-FFF2-40B4-BE49-F238E27FC236}">
                <a16:creationId xmlns:a16="http://schemas.microsoft.com/office/drawing/2014/main" id="{42902029-5660-4EDC-8B9C-4086B6B72C8E}"/>
              </a:ext>
            </a:extLst>
          </p:cNvPr>
          <p:cNvSpPr>
            <a:spLocks noGrp="1"/>
          </p:cNvSpPr>
          <p:nvPr>
            <p:ph type="pic" sz="quarter" idx="12"/>
          </p:nvPr>
        </p:nvSpPr>
        <p:spPr>
          <a:xfrm>
            <a:off x="10643290" y="8769522"/>
            <a:ext cx="3097420" cy="3097416"/>
          </a:xfrm>
          <a:custGeom>
            <a:avLst/>
            <a:gdLst>
              <a:gd name="connsiteX0" fmla="*/ 774355 w 1548710"/>
              <a:gd name="connsiteY0" fmla="*/ 0 h 1548708"/>
              <a:gd name="connsiteX1" fmla="*/ 1548710 w 1548710"/>
              <a:gd name="connsiteY1" fmla="*/ 774354 h 1548708"/>
              <a:gd name="connsiteX2" fmla="*/ 774355 w 1548710"/>
              <a:gd name="connsiteY2" fmla="*/ 1548708 h 1548708"/>
              <a:gd name="connsiteX3" fmla="*/ 0 w 1548710"/>
              <a:gd name="connsiteY3" fmla="*/ 774354 h 1548708"/>
              <a:gd name="connsiteX4" fmla="*/ 774355 w 1548710"/>
              <a:gd name="connsiteY4" fmla="*/ 0 h 1548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710" h="1548708">
                <a:moveTo>
                  <a:pt x="774355" y="0"/>
                </a:moveTo>
                <a:cubicBezTo>
                  <a:pt x="1202019" y="0"/>
                  <a:pt x="1548710" y="346690"/>
                  <a:pt x="1548710" y="774354"/>
                </a:cubicBezTo>
                <a:cubicBezTo>
                  <a:pt x="1548710" y="1202018"/>
                  <a:pt x="1202019" y="1548708"/>
                  <a:pt x="774355" y="1548708"/>
                </a:cubicBezTo>
                <a:cubicBezTo>
                  <a:pt x="346691" y="1548708"/>
                  <a:pt x="0" y="1202018"/>
                  <a:pt x="0" y="774354"/>
                </a:cubicBezTo>
                <a:cubicBezTo>
                  <a:pt x="0" y="346690"/>
                  <a:pt x="346691" y="0"/>
                  <a:pt x="774355" y="0"/>
                </a:cubicBezTo>
                <a:close/>
              </a:path>
            </a:pathLst>
          </a:custGeom>
        </p:spPr>
        <p:txBody>
          <a:bodyPr wrap="square">
            <a:noAutofit/>
          </a:bodyPr>
          <a:lstStyle/>
          <a:p>
            <a:endParaRPr lang="en-ID"/>
          </a:p>
        </p:txBody>
      </p:sp>
    </p:spTree>
    <p:extLst>
      <p:ext uri="{BB962C8B-B14F-4D97-AF65-F5344CB8AC3E}">
        <p14:creationId xmlns:p14="http://schemas.microsoft.com/office/powerpoint/2010/main" val="3134842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B758B9F-4DC9-4F10-8F97-9E69C8842BBD}"/>
              </a:ext>
            </a:extLst>
          </p:cNvPr>
          <p:cNvSpPr>
            <a:spLocks noGrp="1"/>
          </p:cNvSpPr>
          <p:nvPr>
            <p:ph type="pic" sz="quarter" idx="10"/>
          </p:nvPr>
        </p:nvSpPr>
        <p:spPr>
          <a:xfrm>
            <a:off x="3352286" y="2032000"/>
            <a:ext cx="12714120" cy="9651996"/>
          </a:xfrm>
          <a:custGeom>
            <a:avLst/>
            <a:gdLst>
              <a:gd name="connsiteX0" fmla="*/ 0 w 6357060"/>
              <a:gd name="connsiteY0" fmla="*/ 0 h 4825998"/>
              <a:gd name="connsiteX1" fmla="*/ 3671103 w 6357060"/>
              <a:gd name="connsiteY1" fmla="*/ 0 h 4825998"/>
              <a:gd name="connsiteX2" fmla="*/ 6357060 w 6357060"/>
              <a:gd name="connsiteY2" fmla="*/ 4825998 h 4825998"/>
              <a:gd name="connsiteX3" fmla="*/ 2685957 w 6357060"/>
              <a:gd name="connsiteY3" fmla="*/ 4825998 h 4825998"/>
            </a:gdLst>
            <a:ahLst/>
            <a:cxnLst>
              <a:cxn ang="0">
                <a:pos x="connsiteX0" y="connsiteY0"/>
              </a:cxn>
              <a:cxn ang="0">
                <a:pos x="connsiteX1" y="connsiteY1"/>
              </a:cxn>
              <a:cxn ang="0">
                <a:pos x="connsiteX2" y="connsiteY2"/>
              </a:cxn>
              <a:cxn ang="0">
                <a:pos x="connsiteX3" y="connsiteY3"/>
              </a:cxn>
            </a:cxnLst>
            <a:rect l="l" t="t" r="r" b="b"/>
            <a:pathLst>
              <a:path w="6357060" h="4825998">
                <a:moveTo>
                  <a:pt x="0" y="0"/>
                </a:moveTo>
                <a:lnTo>
                  <a:pt x="3671103" y="0"/>
                </a:lnTo>
                <a:lnTo>
                  <a:pt x="6357060" y="4825998"/>
                </a:lnTo>
                <a:lnTo>
                  <a:pt x="2685957" y="4825998"/>
                </a:lnTo>
                <a:close/>
              </a:path>
            </a:pathLst>
          </a:custGeom>
        </p:spPr>
        <p:txBody>
          <a:bodyPr wrap="square">
            <a:noAutofit/>
          </a:bodyPr>
          <a:lstStyle/>
          <a:p>
            <a:endParaRPr lang="en-ID"/>
          </a:p>
        </p:txBody>
      </p:sp>
    </p:spTree>
    <p:extLst>
      <p:ext uri="{BB962C8B-B14F-4D97-AF65-F5344CB8AC3E}">
        <p14:creationId xmlns:p14="http://schemas.microsoft.com/office/powerpoint/2010/main" val="395209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CC995EB-9C80-41F3-B1E7-3E6D6E264387}"/>
              </a:ext>
            </a:extLst>
          </p:cNvPr>
          <p:cNvSpPr>
            <a:spLocks noGrp="1"/>
          </p:cNvSpPr>
          <p:nvPr>
            <p:ph type="pic" sz="quarter" idx="10"/>
          </p:nvPr>
        </p:nvSpPr>
        <p:spPr>
          <a:xfrm>
            <a:off x="9724544" y="1"/>
            <a:ext cx="14659456" cy="13646374"/>
          </a:xfrm>
          <a:custGeom>
            <a:avLst/>
            <a:gdLst>
              <a:gd name="connsiteX0" fmla="*/ 0 w 7329728"/>
              <a:gd name="connsiteY0" fmla="*/ 0 h 6788261"/>
              <a:gd name="connsiteX1" fmla="*/ 7329728 w 7329728"/>
              <a:gd name="connsiteY1" fmla="*/ 0 h 6788261"/>
              <a:gd name="connsiteX2" fmla="*/ 7329728 w 7329728"/>
              <a:gd name="connsiteY2" fmla="*/ 6788261 h 6788261"/>
              <a:gd name="connsiteX3" fmla="*/ 3084789 w 7329728"/>
              <a:gd name="connsiteY3" fmla="*/ 6788261 h 6788261"/>
            </a:gdLst>
            <a:ahLst/>
            <a:cxnLst>
              <a:cxn ang="0">
                <a:pos x="connsiteX0" y="connsiteY0"/>
              </a:cxn>
              <a:cxn ang="0">
                <a:pos x="connsiteX1" y="connsiteY1"/>
              </a:cxn>
              <a:cxn ang="0">
                <a:pos x="connsiteX2" y="connsiteY2"/>
              </a:cxn>
              <a:cxn ang="0">
                <a:pos x="connsiteX3" y="connsiteY3"/>
              </a:cxn>
            </a:cxnLst>
            <a:rect l="l" t="t" r="r" b="b"/>
            <a:pathLst>
              <a:path w="7329728" h="6788261">
                <a:moveTo>
                  <a:pt x="0" y="0"/>
                </a:moveTo>
                <a:lnTo>
                  <a:pt x="7329728" y="0"/>
                </a:lnTo>
                <a:lnTo>
                  <a:pt x="7329728" y="6788261"/>
                </a:lnTo>
                <a:lnTo>
                  <a:pt x="3084789" y="6788261"/>
                </a:lnTo>
                <a:close/>
              </a:path>
            </a:pathLst>
          </a:custGeom>
        </p:spPr>
        <p:txBody>
          <a:bodyPr wrap="square">
            <a:noAutofit/>
          </a:bodyPr>
          <a:lstStyle/>
          <a:p>
            <a:endParaRPr lang="en-ID"/>
          </a:p>
        </p:txBody>
      </p:sp>
    </p:spTree>
    <p:extLst>
      <p:ext uri="{BB962C8B-B14F-4D97-AF65-F5344CB8AC3E}">
        <p14:creationId xmlns:p14="http://schemas.microsoft.com/office/powerpoint/2010/main" val="32508915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CA5D09D-93B0-4C34-933F-7B46AFABA570}"/>
              </a:ext>
            </a:extLst>
          </p:cNvPr>
          <p:cNvSpPr/>
          <p:nvPr userDrawn="1"/>
        </p:nvSpPr>
        <p:spPr>
          <a:xfrm flipV="1">
            <a:off x="8578383" y="2046912"/>
            <a:ext cx="15805618" cy="5994396"/>
          </a:xfrm>
          <a:custGeom>
            <a:avLst/>
            <a:gdLst>
              <a:gd name="connsiteX0" fmla="*/ 0 w 7902809"/>
              <a:gd name="connsiteY0" fmla="*/ 2997198 h 2997198"/>
              <a:gd name="connsiteX1" fmla="*/ 7902809 w 7902809"/>
              <a:gd name="connsiteY1" fmla="*/ 2997198 h 2997198"/>
              <a:gd name="connsiteX2" fmla="*/ 7902809 w 7902809"/>
              <a:gd name="connsiteY2" fmla="*/ 0 h 2997198"/>
              <a:gd name="connsiteX3" fmla="*/ 1617317 w 7902809"/>
              <a:gd name="connsiteY3" fmla="*/ 0 h 2997198"/>
            </a:gdLst>
            <a:ahLst/>
            <a:cxnLst>
              <a:cxn ang="0">
                <a:pos x="connsiteX0" y="connsiteY0"/>
              </a:cxn>
              <a:cxn ang="0">
                <a:pos x="connsiteX1" y="connsiteY1"/>
              </a:cxn>
              <a:cxn ang="0">
                <a:pos x="connsiteX2" y="connsiteY2"/>
              </a:cxn>
              <a:cxn ang="0">
                <a:pos x="connsiteX3" y="connsiteY3"/>
              </a:cxn>
            </a:cxnLst>
            <a:rect l="l" t="t" r="r" b="b"/>
            <a:pathLst>
              <a:path w="7902809" h="2997198">
                <a:moveTo>
                  <a:pt x="0" y="2997198"/>
                </a:moveTo>
                <a:lnTo>
                  <a:pt x="7902809" y="2997198"/>
                </a:lnTo>
                <a:lnTo>
                  <a:pt x="7902809" y="0"/>
                </a:lnTo>
                <a:lnTo>
                  <a:pt x="1617317" y="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7200"/>
          </a:p>
        </p:txBody>
      </p:sp>
      <p:sp>
        <p:nvSpPr>
          <p:cNvPr id="9" name="Picture Placeholder 8">
            <a:extLst>
              <a:ext uri="{FF2B5EF4-FFF2-40B4-BE49-F238E27FC236}">
                <a16:creationId xmlns:a16="http://schemas.microsoft.com/office/drawing/2014/main" id="{87EAB447-4A77-4253-91D5-A0D634231C24}"/>
              </a:ext>
            </a:extLst>
          </p:cNvPr>
          <p:cNvSpPr>
            <a:spLocks noGrp="1"/>
          </p:cNvSpPr>
          <p:nvPr>
            <p:ph type="pic" sz="quarter" idx="10"/>
          </p:nvPr>
        </p:nvSpPr>
        <p:spPr>
          <a:xfrm>
            <a:off x="0" y="5842003"/>
            <a:ext cx="13117396" cy="5638798"/>
          </a:xfrm>
          <a:custGeom>
            <a:avLst/>
            <a:gdLst>
              <a:gd name="connsiteX0" fmla="*/ 0 w 6558698"/>
              <a:gd name="connsiteY0" fmla="*/ 0 h 2819399"/>
              <a:gd name="connsiteX1" fmla="*/ 4989533 w 6558698"/>
              <a:gd name="connsiteY1" fmla="*/ 0 h 2819399"/>
              <a:gd name="connsiteX2" fmla="*/ 6558698 w 6558698"/>
              <a:gd name="connsiteY2" fmla="*/ 2819399 h 2819399"/>
              <a:gd name="connsiteX3" fmla="*/ 0 w 6558698"/>
              <a:gd name="connsiteY3" fmla="*/ 2819399 h 2819399"/>
            </a:gdLst>
            <a:ahLst/>
            <a:cxnLst>
              <a:cxn ang="0">
                <a:pos x="connsiteX0" y="connsiteY0"/>
              </a:cxn>
              <a:cxn ang="0">
                <a:pos x="connsiteX1" y="connsiteY1"/>
              </a:cxn>
              <a:cxn ang="0">
                <a:pos x="connsiteX2" y="connsiteY2"/>
              </a:cxn>
              <a:cxn ang="0">
                <a:pos x="connsiteX3" y="connsiteY3"/>
              </a:cxn>
            </a:cxnLst>
            <a:rect l="l" t="t" r="r" b="b"/>
            <a:pathLst>
              <a:path w="6558698" h="2819399">
                <a:moveTo>
                  <a:pt x="0" y="0"/>
                </a:moveTo>
                <a:lnTo>
                  <a:pt x="4989533" y="0"/>
                </a:lnTo>
                <a:lnTo>
                  <a:pt x="6558698" y="2819399"/>
                </a:lnTo>
                <a:lnTo>
                  <a:pt x="0" y="2819399"/>
                </a:lnTo>
                <a:close/>
              </a:path>
            </a:pathLst>
          </a:custGeom>
        </p:spPr>
        <p:txBody>
          <a:bodyPr wrap="square">
            <a:noAutofit/>
          </a:bodyPr>
          <a:lstStyle/>
          <a:p>
            <a:endParaRPr lang="en-ID"/>
          </a:p>
        </p:txBody>
      </p:sp>
    </p:spTree>
    <p:extLst>
      <p:ext uri="{BB962C8B-B14F-4D97-AF65-F5344CB8AC3E}">
        <p14:creationId xmlns:p14="http://schemas.microsoft.com/office/powerpoint/2010/main" val="339263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8CBCDC-CA7F-4351-ADC9-D2EE4ED5FFCA}"/>
              </a:ext>
            </a:extLst>
          </p:cNvPr>
          <p:cNvSpPr>
            <a:spLocks noGrp="1"/>
          </p:cNvSpPr>
          <p:nvPr>
            <p:ph type="pic" sz="quarter" idx="10"/>
          </p:nvPr>
        </p:nvSpPr>
        <p:spPr>
          <a:xfrm>
            <a:off x="10755398" y="3073401"/>
            <a:ext cx="12538308" cy="7492998"/>
          </a:xfrm>
          <a:custGeom>
            <a:avLst/>
            <a:gdLst>
              <a:gd name="connsiteX0" fmla="*/ 3015338 w 6269154"/>
              <a:gd name="connsiteY0" fmla="*/ 579313 h 3746499"/>
              <a:gd name="connsiteX1" fmla="*/ 4807642 w 6269154"/>
              <a:gd name="connsiteY1" fmla="*/ 579313 h 3746499"/>
              <a:gd name="connsiteX2" fmla="*/ 6269154 w 6269154"/>
              <a:gd name="connsiteY2" fmla="*/ 3205287 h 3746499"/>
              <a:gd name="connsiteX3" fmla="*/ 4476850 w 6269154"/>
              <a:gd name="connsiteY3" fmla="*/ 3205287 h 3746499"/>
              <a:gd name="connsiteX4" fmla="*/ 0 w 6269154"/>
              <a:gd name="connsiteY4" fmla="*/ 0 h 3746499"/>
              <a:gd name="connsiteX5" fmla="*/ 2557095 w 6269154"/>
              <a:gd name="connsiteY5" fmla="*/ 0 h 3746499"/>
              <a:gd name="connsiteX6" fmla="*/ 4642246 w 6269154"/>
              <a:gd name="connsiteY6" fmla="*/ 3746499 h 3746499"/>
              <a:gd name="connsiteX7" fmla="*/ 2085151 w 6269154"/>
              <a:gd name="connsiteY7" fmla="*/ 3746499 h 374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9154" h="3746499">
                <a:moveTo>
                  <a:pt x="3015338" y="579313"/>
                </a:moveTo>
                <a:lnTo>
                  <a:pt x="4807642" y="579313"/>
                </a:lnTo>
                <a:lnTo>
                  <a:pt x="6269154" y="3205287"/>
                </a:lnTo>
                <a:lnTo>
                  <a:pt x="4476850" y="3205287"/>
                </a:lnTo>
                <a:close/>
                <a:moveTo>
                  <a:pt x="0" y="0"/>
                </a:moveTo>
                <a:lnTo>
                  <a:pt x="2557095" y="0"/>
                </a:lnTo>
                <a:lnTo>
                  <a:pt x="4642246" y="3746499"/>
                </a:lnTo>
                <a:lnTo>
                  <a:pt x="2085151" y="3746499"/>
                </a:lnTo>
                <a:close/>
              </a:path>
            </a:pathLst>
          </a:custGeom>
        </p:spPr>
        <p:txBody>
          <a:bodyPr wrap="square">
            <a:noAutofit/>
          </a:bodyPr>
          <a:lstStyle/>
          <a:p>
            <a:endParaRPr lang="en-ID"/>
          </a:p>
        </p:txBody>
      </p:sp>
    </p:spTree>
    <p:extLst>
      <p:ext uri="{BB962C8B-B14F-4D97-AF65-F5344CB8AC3E}">
        <p14:creationId xmlns:p14="http://schemas.microsoft.com/office/powerpoint/2010/main" val="39518693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5E0B15D-C42E-4162-B393-65216202FA61}"/>
              </a:ext>
            </a:extLst>
          </p:cNvPr>
          <p:cNvSpPr>
            <a:spLocks noGrp="1"/>
          </p:cNvSpPr>
          <p:nvPr>
            <p:ph type="pic" sz="quarter" idx="10"/>
          </p:nvPr>
        </p:nvSpPr>
        <p:spPr>
          <a:xfrm>
            <a:off x="1" y="940631"/>
            <a:ext cx="14048814" cy="12775370"/>
          </a:xfrm>
          <a:custGeom>
            <a:avLst/>
            <a:gdLst>
              <a:gd name="connsiteX0" fmla="*/ 0 w 7024407"/>
              <a:gd name="connsiteY0" fmla="*/ 0 h 6387685"/>
              <a:gd name="connsiteX1" fmla="*/ 7024407 w 7024407"/>
              <a:gd name="connsiteY1" fmla="*/ 6387685 h 6387685"/>
              <a:gd name="connsiteX2" fmla="*/ 2446604 w 7024407"/>
              <a:gd name="connsiteY2" fmla="*/ 6387685 h 6387685"/>
              <a:gd name="connsiteX3" fmla="*/ 0 w 7024407"/>
              <a:gd name="connsiteY3" fmla="*/ 4162850 h 6387685"/>
            </a:gdLst>
            <a:ahLst/>
            <a:cxnLst>
              <a:cxn ang="0">
                <a:pos x="connsiteX0" y="connsiteY0"/>
              </a:cxn>
              <a:cxn ang="0">
                <a:pos x="connsiteX1" y="connsiteY1"/>
              </a:cxn>
              <a:cxn ang="0">
                <a:pos x="connsiteX2" y="connsiteY2"/>
              </a:cxn>
              <a:cxn ang="0">
                <a:pos x="connsiteX3" y="connsiteY3"/>
              </a:cxn>
            </a:cxnLst>
            <a:rect l="l" t="t" r="r" b="b"/>
            <a:pathLst>
              <a:path w="7024407" h="6387685">
                <a:moveTo>
                  <a:pt x="0" y="0"/>
                </a:moveTo>
                <a:lnTo>
                  <a:pt x="7024407" y="6387685"/>
                </a:lnTo>
                <a:lnTo>
                  <a:pt x="2446604" y="6387685"/>
                </a:lnTo>
                <a:lnTo>
                  <a:pt x="0" y="4162850"/>
                </a:lnTo>
                <a:close/>
              </a:path>
            </a:pathLst>
          </a:custGeom>
        </p:spPr>
        <p:txBody>
          <a:bodyPr wrap="square">
            <a:noAutofit/>
          </a:bodyPr>
          <a:lstStyle/>
          <a:p>
            <a:endParaRPr lang="en-ID"/>
          </a:p>
        </p:txBody>
      </p:sp>
    </p:spTree>
    <p:extLst>
      <p:ext uri="{BB962C8B-B14F-4D97-AF65-F5344CB8AC3E}">
        <p14:creationId xmlns:p14="http://schemas.microsoft.com/office/powerpoint/2010/main" val="6355897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435A189-5DB3-48E4-B78F-067201F8A9DE}"/>
              </a:ext>
            </a:extLst>
          </p:cNvPr>
          <p:cNvSpPr>
            <a:spLocks noGrp="1"/>
          </p:cNvSpPr>
          <p:nvPr>
            <p:ph type="pic" sz="quarter" idx="10"/>
          </p:nvPr>
        </p:nvSpPr>
        <p:spPr>
          <a:xfrm>
            <a:off x="0" y="3444417"/>
            <a:ext cx="24384000" cy="4960278"/>
          </a:xfrm>
          <a:custGeom>
            <a:avLst/>
            <a:gdLst>
              <a:gd name="connsiteX0" fmla="*/ 0 w 12192000"/>
              <a:gd name="connsiteY0" fmla="*/ 0 h 2045732"/>
              <a:gd name="connsiteX1" fmla="*/ 12192000 w 12192000"/>
              <a:gd name="connsiteY1" fmla="*/ 0 h 2045732"/>
              <a:gd name="connsiteX2" fmla="*/ 12192000 w 12192000"/>
              <a:gd name="connsiteY2" fmla="*/ 2045732 h 2045732"/>
              <a:gd name="connsiteX3" fmla="*/ 0 w 12192000"/>
              <a:gd name="connsiteY3" fmla="*/ 2045732 h 2045732"/>
            </a:gdLst>
            <a:ahLst/>
            <a:cxnLst>
              <a:cxn ang="0">
                <a:pos x="connsiteX0" y="connsiteY0"/>
              </a:cxn>
              <a:cxn ang="0">
                <a:pos x="connsiteX1" y="connsiteY1"/>
              </a:cxn>
              <a:cxn ang="0">
                <a:pos x="connsiteX2" y="connsiteY2"/>
              </a:cxn>
              <a:cxn ang="0">
                <a:pos x="connsiteX3" y="connsiteY3"/>
              </a:cxn>
            </a:cxnLst>
            <a:rect l="l" t="t" r="r" b="b"/>
            <a:pathLst>
              <a:path w="12192000" h="2045732">
                <a:moveTo>
                  <a:pt x="0" y="0"/>
                </a:moveTo>
                <a:lnTo>
                  <a:pt x="12192000" y="0"/>
                </a:lnTo>
                <a:lnTo>
                  <a:pt x="12192000" y="2045732"/>
                </a:lnTo>
                <a:lnTo>
                  <a:pt x="0" y="2045732"/>
                </a:lnTo>
                <a:close/>
              </a:path>
            </a:pathLst>
          </a:custGeom>
        </p:spPr>
        <p:txBody>
          <a:bodyPr wrap="square">
            <a:noAutofit/>
          </a:bodyPr>
          <a:lstStyle/>
          <a:p>
            <a:endParaRPr lang="en-ID"/>
          </a:p>
        </p:txBody>
      </p:sp>
    </p:spTree>
    <p:extLst>
      <p:ext uri="{BB962C8B-B14F-4D97-AF65-F5344CB8AC3E}">
        <p14:creationId xmlns:p14="http://schemas.microsoft.com/office/powerpoint/2010/main" val="17317391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3815632-DEAA-478C-A4AC-199583471BFA}"/>
              </a:ext>
            </a:extLst>
          </p:cNvPr>
          <p:cNvSpPr>
            <a:spLocks noGrp="1"/>
          </p:cNvSpPr>
          <p:nvPr>
            <p:ph type="pic" sz="quarter" idx="10"/>
          </p:nvPr>
        </p:nvSpPr>
        <p:spPr>
          <a:xfrm>
            <a:off x="1" y="0"/>
            <a:ext cx="12536826" cy="13716000"/>
          </a:xfrm>
          <a:custGeom>
            <a:avLst/>
            <a:gdLst>
              <a:gd name="connsiteX0" fmla="*/ 0 w 6268413"/>
              <a:gd name="connsiteY0" fmla="*/ 0 h 6858000"/>
              <a:gd name="connsiteX1" fmla="*/ 6268413 w 6268413"/>
              <a:gd name="connsiteY1" fmla="*/ 0 h 6858000"/>
              <a:gd name="connsiteX2" fmla="*/ 6268413 w 6268413"/>
              <a:gd name="connsiteY2" fmla="*/ 6858000 h 6858000"/>
              <a:gd name="connsiteX3" fmla="*/ 0 w 626841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68413" h="6858000">
                <a:moveTo>
                  <a:pt x="0" y="0"/>
                </a:moveTo>
                <a:lnTo>
                  <a:pt x="6268413" y="0"/>
                </a:lnTo>
                <a:lnTo>
                  <a:pt x="6268413" y="6858000"/>
                </a:lnTo>
                <a:lnTo>
                  <a:pt x="0" y="6858000"/>
                </a:lnTo>
                <a:close/>
              </a:path>
            </a:pathLst>
          </a:custGeom>
        </p:spPr>
        <p:txBody>
          <a:bodyPr wrap="square">
            <a:noAutofit/>
          </a:bodyPr>
          <a:lstStyle/>
          <a:p>
            <a:endParaRPr lang="en-ID"/>
          </a:p>
        </p:txBody>
      </p:sp>
    </p:spTree>
    <p:extLst>
      <p:ext uri="{BB962C8B-B14F-4D97-AF65-F5344CB8AC3E}">
        <p14:creationId xmlns:p14="http://schemas.microsoft.com/office/powerpoint/2010/main" val="2198413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197704B-730D-4D09-9AAD-FB8732D74797}"/>
              </a:ext>
            </a:extLst>
          </p:cNvPr>
          <p:cNvSpPr>
            <a:spLocks noGrp="1"/>
          </p:cNvSpPr>
          <p:nvPr>
            <p:ph type="pic" sz="quarter" idx="10"/>
          </p:nvPr>
        </p:nvSpPr>
        <p:spPr>
          <a:xfrm>
            <a:off x="865847" y="3009963"/>
            <a:ext cx="9998414" cy="6873914"/>
          </a:xfrm>
          <a:custGeom>
            <a:avLst/>
            <a:gdLst>
              <a:gd name="connsiteX0" fmla="*/ 0 w 4999207"/>
              <a:gd name="connsiteY0" fmla="*/ 0 h 3436957"/>
              <a:gd name="connsiteX1" fmla="*/ 2794537 w 4999207"/>
              <a:gd name="connsiteY1" fmla="*/ 0 h 3436957"/>
              <a:gd name="connsiteX2" fmla="*/ 4999207 w 4999207"/>
              <a:gd name="connsiteY2" fmla="*/ 3436957 h 3436957"/>
              <a:gd name="connsiteX3" fmla="*/ 2204670 w 4999207"/>
              <a:gd name="connsiteY3" fmla="*/ 3436957 h 3436957"/>
            </a:gdLst>
            <a:ahLst/>
            <a:cxnLst>
              <a:cxn ang="0">
                <a:pos x="connsiteX0" y="connsiteY0"/>
              </a:cxn>
              <a:cxn ang="0">
                <a:pos x="connsiteX1" y="connsiteY1"/>
              </a:cxn>
              <a:cxn ang="0">
                <a:pos x="connsiteX2" y="connsiteY2"/>
              </a:cxn>
              <a:cxn ang="0">
                <a:pos x="connsiteX3" y="connsiteY3"/>
              </a:cxn>
            </a:cxnLst>
            <a:rect l="l" t="t" r="r" b="b"/>
            <a:pathLst>
              <a:path w="4999207" h="3436957">
                <a:moveTo>
                  <a:pt x="0" y="0"/>
                </a:moveTo>
                <a:lnTo>
                  <a:pt x="2794537" y="0"/>
                </a:lnTo>
                <a:lnTo>
                  <a:pt x="4999207" y="3436957"/>
                </a:lnTo>
                <a:lnTo>
                  <a:pt x="2204670" y="3436957"/>
                </a:lnTo>
                <a:close/>
              </a:path>
            </a:pathLst>
          </a:custGeom>
        </p:spPr>
        <p:txBody>
          <a:bodyPr wrap="square">
            <a:noAutofit/>
          </a:bodyPr>
          <a:lstStyle/>
          <a:p>
            <a:endParaRPr lang="en-ID"/>
          </a:p>
        </p:txBody>
      </p:sp>
      <p:sp>
        <p:nvSpPr>
          <p:cNvPr id="9" name="Picture Placeholder 8">
            <a:extLst>
              <a:ext uri="{FF2B5EF4-FFF2-40B4-BE49-F238E27FC236}">
                <a16:creationId xmlns:a16="http://schemas.microsoft.com/office/drawing/2014/main" id="{C290B9A3-70F1-4146-81E9-8EA60EFA21B0}"/>
              </a:ext>
            </a:extLst>
          </p:cNvPr>
          <p:cNvSpPr>
            <a:spLocks noGrp="1"/>
          </p:cNvSpPr>
          <p:nvPr>
            <p:ph type="pic" sz="quarter" idx="11"/>
          </p:nvPr>
        </p:nvSpPr>
        <p:spPr>
          <a:xfrm>
            <a:off x="10525251" y="8581634"/>
            <a:ext cx="11043014" cy="5127840"/>
          </a:xfrm>
          <a:custGeom>
            <a:avLst/>
            <a:gdLst>
              <a:gd name="connsiteX0" fmla="*/ 0 w 5521507"/>
              <a:gd name="connsiteY0" fmla="*/ 0 h 2563920"/>
              <a:gd name="connsiteX1" fmla="*/ 3876855 w 5521507"/>
              <a:gd name="connsiteY1" fmla="*/ 0 h 2563920"/>
              <a:gd name="connsiteX2" fmla="*/ 5521507 w 5521507"/>
              <a:gd name="connsiteY2" fmla="*/ 2563920 h 2563920"/>
              <a:gd name="connsiteX3" fmla="*/ 1644652 w 5521507"/>
              <a:gd name="connsiteY3" fmla="*/ 2563920 h 2563920"/>
            </a:gdLst>
            <a:ahLst/>
            <a:cxnLst>
              <a:cxn ang="0">
                <a:pos x="connsiteX0" y="connsiteY0"/>
              </a:cxn>
              <a:cxn ang="0">
                <a:pos x="connsiteX1" y="connsiteY1"/>
              </a:cxn>
              <a:cxn ang="0">
                <a:pos x="connsiteX2" y="connsiteY2"/>
              </a:cxn>
              <a:cxn ang="0">
                <a:pos x="connsiteX3" y="connsiteY3"/>
              </a:cxn>
            </a:cxnLst>
            <a:rect l="l" t="t" r="r" b="b"/>
            <a:pathLst>
              <a:path w="5521507" h="2563920">
                <a:moveTo>
                  <a:pt x="0" y="0"/>
                </a:moveTo>
                <a:lnTo>
                  <a:pt x="3876855" y="0"/>
                </a:lnTo>
                <a:lnTo>
                  <a:pt x="5521507" y="2563920"/>
                </a:lnTo>
                <a:lnTo>
                  <a:pt x="1644652" y="2563920"/>
                </a:lnTo>
                <a:close/>
              </a:path>
            </a:pathLst>
          </a:custGeom>
        </p:spPr>
        <p:txBody>
          <a:bodyPr wrap="square">
            <a:noAutofit/>
          </a:bodyPr>
          <a:lstStyle/>
          <a:p>
            <a:endParaRPr lang="en-ID"/>
          </a:p>
        </p:txBody>
      </p:sp>
    </p:spTree>
    <p:extLst>
      <p:ext uri="{BB962C8B-B14F-4D97-AF65-F5344CB8AC3E}">
        <p14:creationId xmlns:p14="http://schemas.microsoft.com/office/powerpoint/2010/main" val="9033926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1773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016260"/>
      </p:ext>
    </p:extLst>
  </p:cSld>
  <p:clrMapOvr>
    <a:masterClrMapping/>
  </p:clrMapOvr>
  <p:transition spd="med" advClick="0" advTm="1000">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2_Blank">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0" y="0"/>
            <a:ext cx="24384000" cy="13716000"/>
          </a:xfrm>
        </p:spPr>
        <p:txBody>
          <a:bodyPr/>
          <a:lstStyle>
            <a:lvl1pPr marL="0" indent="0">
              <a:buNone/>
              <a:defRPr>
                <a:solidFill>
                  <a:schemeClr val="bg1">
                    <a:lumMod val="65000"/>
                  </a:schemeClr>
                </a:solidFill>
              </a:defRPr>
            </a:lvl1pPr>
          </a:lstStyle>
          <a:p>
            <a:endParaRPr lang="en-US"/>
          </a:p>
        </p:txBody>
      </p:sp>
      <p:sp>
        <p:nvSpPr>
          <p:cNvPr id="2" name="Date Placeholder 1"/>
          <p:cNvSpPr>
            <a:spLocks noGrp="1"/>
          </p:cNvSpPr>
          <p:nvPr>
            <p:ph type="dt" sz="half" idx="10"/>
          </p:nvPr>
        </p:nvSpPr>
        <p:spPr/>
        <p:txBody>
          <a:bodyPr/>
          <a:lstStyle/>
          <a:p>
            <a:fld id="{5A63F5F9-BDBE-42F3-B7F6-9CBD4FBBD9B4}" type="datetime1">
              <a:rPr lang="en-US" smtClean="0"/>
              <a:t>5/30/2024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22555199" y="12712701"/>
            <a:ext cx="888402" cy="730250"/>
          </a:xfrm>
        </p:spPr>
        <p:txBody>
          <a:bodyPr/>
          <a:lstStyle>
            <a:lvl1pPr algn="ctr">
              <a:defRPr/>
            </a:lvl1pPr>
          </a:lstStyle>
          <a:p>
            <a:fld id="{F4F0000C-B077-494E-B718-CD70329FDBC3}" type="slidenum">
              <a:rPr lang="en-US" smtClean="0"/>
              <a:pPr/>
              <a:t>‹N°›</a:t>
            </a:fld>
            <a:endParaRPr lang="en-US"/>
          </a:p>
        </p:txBody>
      </p:sp>
    </p:spTree>
    <p:extLst>
      <p:ext uri="{BB962C8B-B14F-4D97-AF65-F5344CB8AC3E}">
        <p14:creationId xmlns:p14="http://schemas.microsoft.com/office/powerpoint/2010/main" val="3903088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howcas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60391B2-B581-40D3-B94B-F0E037EB0F91}"/>
              </a:ext>
            </a:extLst>
          </p:cNvPr>
          <p:cNvSpPr>
            <a:spLocks noGrp="1"/>
          </p:cNvSpPr>
          <p:nvPr>
            <p:ph type="pic" sz="quarter" idx="10"/>
          </p:nvPr>
        </p:nvSpPr>
        <p:spPr>
          <a:xfrm>
            <a:off x="6961285" y="1324678"/>
            <a:ext cx="5283798" cy="11184632"/>
          </a:xfrm>
          <a:custGeom>
            <a:avLst/>
            <a:gdLst>
              <a:gd name="connsiteX0" fmla="*/ 747516 w 5282422"/>
              <a:gd name="connsiteY0" fmla="*/ 0 h 11184632"/>
              <a:gd name="connsiteX1" fmla="*/ 1289972 w 5282422"/>
              <a:gd name="connsiteY1" fmla="*/ 0 h 11184632"/>
              <a:gd name="connsiteX2" fmla="*/ 1289972 w 5282422"/>
              <a:gd name="connsiteY2" fmla="*/ 98673 h 11184632"/>
              <a:gd name="connsiteX3" fmla="*/ 1652948 w 5282422"/>
              <a:gd name="connsiteY3" fmla="*/ 461650 h 11184632"/>
              <a:gd name="connsiteX4" fmla="*/ 3629472 w 5282422"/>
              <a:gd name="connsiteY4" fmla="*/ 461650 h 11184632"/>
              <a:gd name="connsiteX5" fmla="*/ 3992450 w 5282422"/>
              <a:gd name="connsiteY5" fmla="*/ 98673 h 11184632"/>
              <a:gd name="connsiteX6" fmla="*/ 3992450 w 5282422"/>
              <a:gd name="connsiteY6" fmla="*/ 0 h 11184632"/>
              <a:gd name="connsiteX7" fmla="*/ 4534906 w 5282422"/>
              <a:gd name="connsiteY7" fmla="*/ 0 h 11184632"/>
              <a:gd name="connsiteX8" fmla="*/ 5282422 w 5282422"/>
              <a:gd name="connsiteY8" fmla="*/ 747515 h 11184632"/>
              <a:gd name="connsiteX9" fmla="*/ 5282422 w 5282422"/>
              <a:gd name="connsiteY9" fmla="*/ 10437115 h 11184632"/>
              <a:gd name="connsiteX10" fmla="*/ 4534906 w 5282422"/>
              <a:gd name="connsiteY10" fmla="*/ 11184632 h 11184632"/>
              <a:gd name="connsiteX11" fmla="*/ 747516 w 5282422"/>
              <a:gd name="connsiteY11" fmla="*/ 11184632 h 11184632"/>
              <a:gd name="connsiteX12" fmla="*/ 0 w 5282422"/>
              <a:gd name="connsiteY12" fmla="*/ 10437115 h 11184632"/>
              <a:gd name="connsiteX13" fmla="*/ 0 w 5282422"/>
              <a:gd name="connsiteY13" fmla="*/ 747515 h 11184632"/>
              <a:gd name="connsiteX14" fmla="*/ 747516 w 5282422"/>
              <a:gd name="connsiteY14" fmla="*/ 0 h 1118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2422" h="11184632">
                <a:moveTo>
                  <a:pt x="747516" y="0"/>
                </a:moveTo>
                <a:lnTo>
                  <a:pt x="1289972" y="0"/>
                </a:lnTo>
                <a:lnTo>
                  <a:pt x="1289972" y="98673"/>
                </a:lnTo>
                <a:cubicBezTo>
                  <a:pt x="1289972" y="299139"/>
                  <a:pt x="1452482" y="461650"/>
                  <a:pt x="1652948" y="461650"/>
                </a:cubicBezTo>
                <a:lnTo>
                  <a:pt x="3629472" y="461650"/>
                </a:lnTo>
                <a:cubicBezTo>
                  <a:pt x="3829940" y="461650"/>
                  <a:pt x="3992450" y="299139"/>
                  <a:pt x="3992450" y="98673"/>
                </a:cubicBezTo>
                <a:lnTo>
                  <a:pt x="3992450" y="0"/>
                </a:lnTo>
                <a:lnTo>
                  <a:pt x="4534906" y="0"/>
                </a:lnTo>
                <a:cubicBezTo>
                  <a:pt x="4947748" y="0"/>
                  <a:pt x="5282422" y="334674"/>
                  <a:pt x="5282422" y="747515"/>
                </a:cubicBezTo>
                <a:lnTo>
                  <a:pt x="5282422" y="10437115"/>
                </a:lnTo>
                <a:cubicBezTo>
                  <a:pt x="5282422" y="10849957"/>
                  <a:pt x="4947748" y="11184632"/>
                  <a:pt x="4534906" y="11184632"/>
                </a:cubicBezTo>
                <a:lnTo>
                  <a:pt x="747516" y="11184632"/>
                </a:lnTo>
                <a:cubicBezTo>
                  <a:pt x="334674" y="11184632"/>
                  <a:pt x="0" y="10849957"/>
                  <a:pt x="0" y="10437115"/>
                </a:cubicBezTo>
                <a:lnTo>
                  <a:pt x="0" y="747515"/>
                </a:lnTo>
                <a:cubicBezTo>
                  <a:pt x="0" y="334674"/>
                  <a:pt x="334674" y="0"/>
                  <a:pt x="747516" y="0"/>
                </a:cubicBezTo>
                <a:close/>
              </a:path>
            </a:pathLst>
          </a:custGeom>
        </p:spPr>
        <p:txBody>
          <a:bodyPr wrap="square">
            <a:noAutofit/>
          </a:bodyPr>
          <a:lstStyle/>
          <a:p>
            <a:pPr lvl="0"/>
            <a:endParaRPr lang="ru-RU" noProof="0"/>
          </a:p>
        </p:txBody>
      </p:sp>
    </p:spTree>
    <p:extLst>
      <p:ext uri="{BB962C8B-B14F-4D97-AF65-F5344CB8AC3E}">
        <p14:creationId xmlns:p14="http://schemas.microsoft.com/office/powerpoint/2010/main" val="742424298"/>
      </p:ext>
    </p:extLst>
  </p:cSld>
  <p:clrMapOvr>
    <a:masterClrMapping/>
  </p:clrMapOvr>
  <p:transition spd="slow" advClick="0" advTm="1000">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5D4E3AB-F384-4C86-942C-D4AC49C2B64A}"/>
              </a:ext>
            </a:extLst>
          </p:cNvPr>
          <p:cNvSpPr>
            <a:spLocks noGrp="1"/>
          </p:cNvSpPr>
          <p:nvPr>
            <p:ph type="pic" sz="quarter" idx="10"/>
          </p:nvPr>
        </p:nvSpPr>
        <p:spPr>
          <a:xfrm>
            <a:off x="12192000" y="0"/>
            <a:ext cx="12192000" cy="10711376"/>
          </a:xfrm>
          <a:custGeom>
            <a:avLst/>
            <a:gdLst>
              <a:gd name="connsiteX0" fmla="*/ 0 w 6096000"/>
              <a:gd name="connsiteY0" fmla="*/ 0 h 5355688"/>
              <a:gd name="connsiteX1" fmla="*/ 6096000 w 6096000"/>
              <a:gd name="connsiteY1" fmla="*/ 0 h 5355688"/>
              <a:gd name="connsiteX2" fmla="*/ 6096000 w 6096000"/>
              <a:gd name="connsiteY2" fmla="*/ 5355688 h 5355688"/>
              <a:gd name="connsiteX3" fmla="*/ 2227913 w 6096000"/>
              <a:gd name="connsiteY3" fmla="*/ 5355688 h 5355688"/>
            </a:gdLst>
            <a:ahLst/>
            <a:cxnLst>
              <a:cxn ang="0">
                <a:pos x="connsiteX0" y="connsiteY0"/>
              </a:cxn>
              <a:cxn ang="0">
                <a:pos x="connsiteX1" y="connsiteY1"/>
              </a:cxn>
              <a:cxn ang="0">
                <a:pos x="connsiteX2" y="connsiteY2"/>
              </a:cxn>
              <a:cxn ang="0">
                <a:pos x="connsiteX3" y="connsiteY3"/>
              </a:cxn>
            </a:cxnLst>
            <a:rect l="l" t="t" r="r" b="b"/>
            <a:pathLst>
              <a:path w="6096000" h="5355688">
                <a:moveTo>
                  <a:pt x="0" y="0"/>
                </a:moveTo>
                <a:lnTo>
                  <a:pt x="6096000" y="0"/>
                </a:lnTo>
                <a:lnTo>
                  <a:pt x="6096000" y="5355688"/>
                </a:lnTo>
                <a:lnTo>
                  <a:pt x="2227913" y="5355688"/>
                </a:lnTo>
                <a:close/>
              </a:path>
            </a:pathLst>
          </a:custGeom>
        </p:spPr>
        <p:txBody>
          <a:bodyPr wrap="square">
            <a:noAutofit/>
          </a:bodyPr>
          <a:lstStyle/>
          <a:p>
            <a:endParaRPr lang="en-ID"/>
          </a:p>
        </p:txBody>
      </p:sp>
    </p:spTree>
    <p:extLst>
      <p:ext uri="{BB962C8B-B14F-4D97-AF65-F5344CB8AC3E}">
        <p14:creationId xmlns:p14="http://schemas.microsoft.com/office/powerpoint/2010/main" val="2241995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532B29-4842-4D2C-9D27-244E0D52184B}"/>
              </a:ext>
            </a:extLst>
          </p:cNvPr>
          <p:cNvSpPr>
            <a:spLocks noGrp="1"/>
          </p:cNvSpPr>
          <p:nvPr>
            <p:ph type="pic" sz="quarter" idx="10"/>
          </p:nvPr>
        </p:nvSpPr>
        <p:spPr>
          <a:xfrm>
            <a:off x="0" y="2826404"/>
            <a:ext cx="11441736" cy="8063192"/>
          </a:xfrm>
          <a:custGeom>
            <a:avLst/>
            <a:gdLst>
              <a:gd name="connsiteX0" fmla="*/ 0 w 5720868"/>
              <a:gd name="connsiteY0" fmla="*/ 0 h 4031596"/>
              <a:gd name="connsiteX1" fmla="*/ 3420076 w 5720868"/>
              <a:gd name="connsiteY1" fmla="*/ 0 h 4031596"/>
              <a:gd name="connsiteX2" fmla="*/ 5720868 w 5720868"/>
              <a:gd name="connsiteY2" fmla="*/ 4031596 h 4031596"/>
              <a:gd name="connsiteX3" fmla="*/ 0 w 5720868"/>
              <a:gd name="connsiteY3" fmla="*/ 4031596 h 4031596"/>
            </a:gdLst>
            <a:ahLst/>
            <a:cxnLst>
              <a:cxn ang="0">
                <a:pos x="connsiteX0" y="connsiteY0"/>
              </a:cxn>
              <a:cxn ang="0">
                <a:pos x="connsiteX1" y="connsiteY1"/>
              </a:cxn>
              <a:cxn ang="0">
                <a:pos x="connsiteX2" y="connsiteY2"/>
              </a:cxn>
              <a:cxn ang="0">
                <a:pos x="connsiteX3" y="connsiteY3"/>
              </a:cxn>
            </a:cxnLst>
            <a:rect l="l" t="t" r="r" b="b"/>
            <a:pathLst>
              <a:path w="5720868" h="4031596">
                <a:moveTo>
                  <a:pt x="0" y="0"/>
                </a:moveTo>
                <a:lnTo>
                  <a:pt x="3420076" y="0"/>
                </a:lnTo>
                <a:lnTo>
                  <a:pt x="5720868" y="4031596"/>
                </a:lnTo>
                <a:lnTo>
                  <a:pt x="0" y="4031596"/>
                </a:lnTo>
                <a:close/>
              </a:path>
            </a:pathLst>
          </a:custGeom>
        </p:spPr>
        <p:txBody>
          <a:bodyPr wrap="square">
            <a:noAutofit/>
          </a:bodyPr>
          <a:lstStyle/>
          <a:p>
            <a:endParaRPr lang="en-ID"/>
          </a:p>
        </p:txBody>
      </p:sp>
    </p:spTree>
    <p:extLst>
      <p:ext uri="{BB962C8B-B14F-4D97-AF65-F5344CB8AC3E}">
        <p14:creationId xmlns:p14="http://schemas.microsoft.com/office/powerpoint/2010/main" val="434413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F136E33-DE3A-4B55-96E9-830D15FBD02D}"/>
              </a:ext>
            </a:extLst>
          </p:cNvPr>
          <p:cNvSpPr/>
          <p:nvPr userDrawn="1"/>
        </p:nvSpPr>
        <p:spPr>
          <a:xfrm flipH="1">
            <a:off x="17492357" y="3"/>
            <a:ext cx="6891646" cy="3406810"/>
          </a:xfrm>
          <a:custGeom>
            <a:avLst/>
            <a:gdLst>
              <a:gd name="connsiteX0" fmla="*/ 3445823 w 3445823"/>
              <a:gd name="connsiteY0" fmla="*/ 0 h 1703405"/>
              <a:gd name="connsiteX1" fmla="*/ 0 w 3445823"/>
              <a:gd name="connsiteY1" fmla="*/ 0 h 1703405"/>
              <a:gd name="connsiteX2" fmla="*/ 0 w 3445823"/>
              <a:gd name="connsiteY2" fmla="*/ 1703405 h 1703405"/>
              <a:gd name="connsiteX3" fmla="*/ 2518490 w 3445823"/>
              <a:gd name="connsiteY3" fmla="*/ 1703405 h 1703405"/>
            </a:gdLst>
            <a:ahLst/>
            <a:cxnLst>
              <a:cxn ang="0">
                <a:pos x="connsiteX0" y="connsiteY0"/>
              </a:cxn>
              <a:cxn ang="0">
                <a:pos x="connsiteX1" y="connsiteY1"/>
              </a:cxn>
              <a:cxn ang="0">
                <a:pos x="connsiteX2" y="connsiteY2"/>
              </a:cxn>
              <a:cxn ang="0">
                <a:pos x="connsiteX3" y="connsiteY3"/>
              </a:cxn>
            </a:cxnLst>
            <a:rect l="l" t="t" r="r" b="b"/>
            <a:pathLst>
              <a:path w="3445823" h="1703405">
                <a:moveTo>
                  <a:pt x="3445823" y="0"/>
                </a:moveTo>
                <a:lnTo>
                  <a:pt x="0" y="0"/>
                </a:lnTo>
                <a:lnTo>
                  <a:pt x="0" y="1703405"/>
                </a:lnTo>
                <a:lnTo>
                  <a:pt x="2518490" y="17034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7200"/>
          </a:p>
        </p:txBody>
      </p:sp>
      <p:sp>
        <p:nvSpPr>
          <p:cNvPr id="7" name="Picture Placeholder 6">
            <a:extLst>
              <a:ext uri="{FF2B5EF4-FFF2-40B4-BE49-F238E27FC236}">
                <a16:creationId xmlns:a16="http://schemas.microsoft.com/office/drawing/2014/main" id="{349F7CA8-21A6-4A89-8E50-9618DEBA084E}"/>
              </a:ext>
            </a:extLst>
          </p:cNvPr>
          <p:cNvSpPr>
            <a:spLocks noGrp="1"/>
          </p:cNvSpPr>
          <p:nvPr>
            <p:ph type="pic" sz="quarter" idx="10"/>
          </p:nvPr>
        </p:nvSpPr>
        <p:spPr>
          <a:xfrm>
            <a:off x="13869428" y="1261502"/>
            <a:ext cx="9648724" cy="5520128"/>
          </a:xfrm>
          <a:custGeom>
            <a:avLst/>
            <a:gdLst>
              <a:gd name="connsiteX0" fmla="*/ 0 w 4824362"/>
              <a:gd name="connsiteY0" fmla="*/ 0 h 2760064"/>
              <a:gd name="connsiteX1" fmla="*/ 3312730 w 4824362"/>
              <a:gd name="connsiteY1" fmla="*/ 0 h 2760064"/>
              <a:gd name="connsiteX2" fmla="*/ 4824362 w 4824362"/>
              <a:gd name="connsiteY2" fmla="*/ 2760064 h 2760064"/>
              <a:gd name="connsiteX3" fmla="*/ 1511632 w 4824362"/>
              <a:gd name="connsiteY3" fmla="*/ 2760064 h 2760064"/>
            </a:gdLst>
            <a:ahLst/>
            <a:cxnLst>
              <a:cxn ang="0">
                <a:pos x="connsiteX0" y="connsiteY0"/>
              </a:cxn>
              <a:cxn ang="0">
                <a:pos x="connsiteX1" y="connsiteY1"/>
              </a:cxn>
              <a:cxn ang="0">
                <a:pos x="connsiteX2" y="connsiteY2"/>
              </a:cxn>
              <a:cxn ang="0">
                <a:pos x="connsiteX3" y="connsiteY3"/>
              </a:cxn>
            </a:cxnLst>
            <a:rect l="l" t="t" r="r" b="b"/>
            <a:pathLst>
              <a:path w="4824362" h="2760064">
                <a:moveTo>
                  <a:pt x="0" y="0"/>
                </a:moveTo>
                <a:lnTo>
                  <a:pt x="3312730" y="0"/>
                </a:lnTo>
                <a:lnTo>
                  <a:pt x="4824362" y="2760064"/>
                </a:lnTo>
                <a:lnTo>
                  <a:pt x="1511632" y="2760064"/>
                </a:lnTo>
                <a:close/>
              </a:path>
            </a:pathLst>
          </a:custGeom>
        </p:spPr>
        <p:txBody>
          <a:bodyPr wrap="square">
            <a:noAutofit/>
          </a:bodyPr>
          <a:lstStyle/>
          <a:p>
            <a:endParaRPr lang="en-ID"/>
          </a:p>
        </p:txBody>
      </p:sp>
      <p:sp>
        <p:nvSpPr>
          <p:cNvPr id="10" name="Picture Placeholder 9">
            <a:extLst>
              <a:ext uri="{FF2B5EF4-FFF2-40B4-BE49-F238E27FC236}">
                <a16:creationId xmlns:a16="http://schemas.microsoft.com/office/drawing/2014/main" id="{C94F3D7E-DD39-4B47-91B4-3E44D6786A07}"/>
              </a:ext>
            </a:extLst>
          </p:cNvPr>
          <p:cNvSpPr>
            <a:spLocks noGrp="1"/>
          </p:cNvSpPr>
          <p:nvPr>
            <p:ph type="pic" sz="quarter" idx="11"/>
          </p:nvPr>
        </p:nvSpPr>
        <p:spPr>
          <a:xfrm>
            <a:off x="10296405" y="7222649"/>
            <a:ext cx="10151978" cy="6493350"/>
          </a:xfrm>
          <a:custGeom>
            <a:avLst/>
            <a:gdLst>
              <a:gd name="connsiteX0" fmla="*/ 0 w 5075989"/>
              <a:gd name="connsiteY0" fmla="*/ 0 h 3246675"/>
              <a:gd name="connsiteX1" fmla="*/ 3223144 w 5075989"/>
              <a:gd name="connsiteY1" fmla="*/ 0 h 3246675"/>
              <a:gd name="connsiteX2" fmla="*/ 5075989 w 5075989"/>
              <a:gd name="connsiteY2" fmla="*/ 3246675 h 3246675"/>
              <a:gd name="connsiteX3" fmla="*/ 1852845 w 5075989"/>
              <a:gd name="connsiteY3" fmla="*/ 3246675 h 3246675"/>
            </a:gdLst>
            <a:ahLst/>
            <a:cxnLst>
              <a:cxn ang="0">
                <a:pos x="connsiteX0" y="connsiteY0"/>
              </a:cxn>
              <a:cxn ang="0">
                <a:pos x="connsiteX1" y="connsiteY1"/>
              </a:cxn>
              <a:cxn ang="0">
                <a:pos x="connsiteX2" y="connsiteY2"/>
              </a:cxn>
              <a:cxn ang="0">
                <a:pos x="connsiteX3" y="connsiteY3"/>
              </a:cxn>
            </a:cxnLst>
            <a:rect l="l" t="t" r="r" b="b"/>
            <a:pathLst>
              <a:path w="5075989" h="3246675">
                <a:moveTo>
                  <a:pt x="0" y="0"/>
                </a:moveTo>
                <a:lnTo>
                  <a:pt x="3223144" y="0"/>
                </a:lnTo>
                <a:lnTo>
                  <a:pt x="5075989" y="3246675"/>
                </a:lnTo>
                <a:lnTo>
                  <a:pt x="1852845" y="3246675"/>
                </a:lnTo>
                <a:close/>
              </a:path>
            </a:pathLst>
          </a:custGeom>
        </p:spPr>
        <p:txBody>
          <a:bodyPr wrap="square">
            <a:noAutofit/>
          </a:bodyPr>
          <a:lstStyle/>
          <a:p>
            <a:endParaRPr lang="en-ID"/>
          </a:p>
        </p:txBody>
      </p:sp>
    </p:spTree>
    <p:extLst>
      <p:ext uri="{BB962C8B-B14F-4D97-AF65-F5344CB8AC3E}">
        <p14:creationId xmlns:p14="http://schemas.microsoft.com/office/powerpoint/2010/main" val="3204155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9F2E94F-2FFC-4263-BDCB-871B9E83D171}"/>
              </a:ext>
            </a:extLst>
          </p:cNvPr>
          <p:cNvSpPr>
            <a:spLocks noGrp="1"/>
          </p:cNvSpPr>
          <p:nvPr>
            <p:ph type="pic" sz="quarter" idx="10"/>
          </p:nvPr>
        </p:nvSpPr>
        <p:spPr>
          <a:xfrm>
            <a:off x="2199179" y="4308059"/>
            <a:ext cx="6661882" cy="3691918"/>
          </a:xfrm>
          <a:custGeom>
            <a:avLst/>
            <a:gdLst>
              <a:gd name="connsiteX0" fmla="*/ 0 w 3330941"/>
              <a:gd name="connsiteY0" fmla="*/ 0 h 1845959"/>
              <a:gd name="connsiteX1" fmla="*/ 2844014 w 3330941"/>
              <a:gd name="connsiteY1" fmla="*/ 0 h 1845959"/>
              <a:gd name="connsiteX2" fmla="*/ 3330941 w 3330941"/>
              <a:gd name="connsiteY2" fmla="*/ 1845959 h 1845959"/>
              <a:gd name="connsiteX3" fmla="*/ 486927 w 3330941"/>
              <a:gd name="connsiteY3" fmla="*/ 1845959 h 1845959"/>
            </a:gdLst>
            <a:ahLst/>
            <a:cxnLst>
              <a:cxn ang="0">
                <a:pos x="connsiteX0" y="connsiteY0"/>
              </a:cxn>
              <a:cxn ang="0">
                <a:pos x="connsiteX1" y="connsiteY1"/>
              </a:cxn>
              <a:cxn ang="0">
                <a:pos x="connsiteX2" y="connsiteY2"/>
              </a:cxn>
              <a:cxn ang="0">
                <a:pos x="connsiteX3" y="connsiteY3"/>
              </a:cxn>
            </a:cxnLst>
            <a:rect l="l" t="t" r="r" b="b"/>
            <a:pathLst>
              <a:path w="3330941" h="1845959">
                <a:moveTo>
                  <a:pt x="0" y="0"/>
                </a:moveTo>
                <a:lnTo>
                  <a:pt x="2844014" y="0"/>
                </a:lnTo>
                <a:lnTo>
                  <a:pt x="3330941" y="1845959"/>
                </a:lnTo>
                <a:lnTo>
                  <a:pt x="486927" y="1845959"/>
                </a:lnTo>
                <a:close/>
              </a:path>
            </a:pathLst>
          </a:custGeom>
        </p:spPr>
        <p:txBody>
          <a:bodyPr wrap="square">
            <a:noAutofit/>
          </a:bodyPr>
          <a:lstStyle/>
          <a:p>
            <a:endParaRPr lang="en-ID"/>
          </a:p>
        </p:txBody>
      </p:sp>
      <p:sp>
        <p:nvSpPr>
          <p:cNvPr id="10" name="Picture Placeholder 9">
            <a:extLst>
              <a:ext uri="{FF2B5EF4-FFF2-40B4-BE49-F238E27FC236}">
                <a16:creationId xmlns:a16="http://schemas.microsoft.com/office/drawing/2014/main" id="{F2FE95D3-A919-47CC-8E83-8A19A59A9CAC}"/>
              </a:ext>
            </a:extLst>
          </p:cNvPr>
          <p:cNvSpPr>
            <a:spLocks noGrp="1"/>
          </p:cNvSpPr>
          <p:nvPr>
            <p:ph type="pic" sz="quarter" idx="11"/>
          </p:nvPr>
        </p:nvSpPr>
        <p:spPr>
          <a:xfrm>
            <a:off x="8861061" y="4308059"/>
            <a:ext cx="6661882" cy="3691918"/>
          </a:xfrm>
          <a:custGeom>
            <a:avLst/>
            <a:gdLst>
              <a:gd name="connsiteX0" fmla="*/ 0 w 3330941"/>
              <a:gd name="connsiteY0" fmla="*/ 0 h 1845959"/>
              <a:gd name="connsiteX1" fmla="*/ 2844014 w 3330941"/>
              <a:gd name="connsiteY1" fmla="*/ 0 h 1845959"/>
              <a:gd name="connsiteX2" fmla="*/ 3330941 w 3330941"/>
              <a:gd name="connsiteY2" fmla="*/ 1845959 h 1845959"/>
              <a:gd name="connsiteX3" fmla="*/ 486927 w 3330941"/>
              <a:gd name="connsiteY3" fmla="*/ 1845959 h 1845959"/>
            </a:gdLst>
            <a:ahLst/>
            <a:cxnLst>
              <a:cxn ang="0">
                <a:pos x="connsiteX0" y="connsiteY0"/>
              </a:cxn>
              <a:cxn ang="0">
                <a:pos x="connsiteX1" y="connsiteY1"/>
              </a:cxn>
              <a:cxn ang="0">
                <a:pos x="connsiteX2" y="connsiteY2"/>
              </a:cxn>
              <a:cxn ang="0">
                <a:pos x="connsiteX3" y="connsiteY3"/>
              </a:cxn>
            </a:cxnLst>
            <a:rect l="l" t="t" r="r" b="b"/>
            <a:pathLst>
              <a:path w="3330941" h="1845959">
                <a:moveTo>
                  <a:pt x="0" y="0"/>
                </a:moveTo>
                <a:lnTo>
                  <a:pt x="2844014" y="0"/>
                </a:lnTo>
                <a:lnTo>
                  <a:pt x="3330941" y="1845959"/>
                </a:lnTo>
                <a:lnTo>
                  <a:pt x="486927" y="1845959"/>
                </a:lnTo>
                <a:close/>
              </a:path>
            </a:pathLst>
          </a:custGeom>
        </p:spPr>
        <p:txBody>
          <a:bodyPr wrap="square">
            <a:noAutofit/>
          </a:bodyPr>
          <a:lstStyle/>
          <a:p>
            <a:endParaRPr lang="en-ID"/>
          </a:p>
        </p:txBody>
      </p:sp>
      <p:sp>
        <p:nvSpPr>
          <p:cNvPr id="13" name="Picture Placeholder 12">
            <a:extLst>
              <a:ext uri="{FF2B5EF4-FFF2-40B4-BE49-F238E27FC236}">
                <a16:creationId xmlns:a16="http://schemas.microsoft.com/office/drawing/2014/main" id="{35AAF4AA-9F32-4963-813C-5DB4C3678A19}"/>
              </a:ext>
            </a:extLst>
          </p:cNvPr>
          <p:cNvSpPr>
            <a:spLocks noGrp="1"/>
          </p:cNvSpPr>
          <p:nvPr>
            <p:ph type="pic" sz="quarter" idx="12"/>
          </p:nvPr>
        </p:nvSpPr>
        <p:spPr>
          <a:xfrm>
            <a:off x="15522943" y="4308059"/>
            <a:ext cx="6661882" cy="3691918"/>
          </a:xfrm>
          <a:custGeom>
            <a:avLst/>
            <a:gdLst>
              <a:gd name="connsiteX0" fmla="*/ 0 w 3330941"/>
              <a:gd name="connsiteY0" fmla="*/ 0 h 1845959"/>
              <a:gd name="connsiteX1" fmla="*/ 2844014 w 3330941"/>
              <a:gd name="connsiteY1" fmla="*/ 0 h 1845959"/>
              <a:gd name="connsiteX2" fmla="*/ 3330941 w 3330941"/>
              <a:gd name="connsiteY2" fmla="*/ 1845959 h 1845959"/>
              <a:gd name="connsiteX3" fmla="*/ 486927 w 3330941"/>
              <a:gd name="connsiteY3" fmla="*/ 1845959 h 1845959"/>
            </a:gdLst>
            <a:ahLst/>
            <a:cxnLst>
              <a:cxn ang="0">
                <a:pos x="connsiteX0" y="connsiteY0"/>
              </a:cxn>
              <a:cxn ang="0">
                <a:pos x="connsiteX1" y="connsiteY1"/>
              </a:cxn>
              <a:cxn ang="0">
                <a:pos x="connsiteX2" y="connsiteY2"/>
              </a:cxn>
              <a:cxn ang="0">
                <a:pos x="connsiteX3" y="connsiteY3"/>
              </a:cxn>
            </a:cxnLst>
            <a:rect l="l" t="t" r="r" b="b"/>
            <a:pathLst>
              <a:path w="3330941" h="1845959">
                <a:moveTo>
                  <a:pt x="0" y="0"/>
                </a:moveTo>
                <a:lnTo>
                  <a:pt x="2844014" y="0"/>
                </a:lnTo>
                <a:lnTo>
                  <a:pt x="3330941" y="1845959"/>
                </a:lnTo>
                <a:lnTo>
                  <a:pt x="486927" y="1845959"/>
                </a:lnTo>
                <a:close/>
              </a:path>
            </a:pathLst>
          </a:custGeom>
        </p:spPr>
        <p:txBody>
          <a:bodyPr wrap="square">
            <a:noAutofit/>
          </a:bodyPr>
          <a:lstStyle/>
          <a:p>
            <a:endParaRPr lang="en-ID"/>
          </a:p>
        </p:txBody>
      </p:sp>
    </p:spTree>
    <p:extLst>
      <p:ext uri="{BB962C8B-B14F-4D97-AF65-F5344CB8AC3E}">
        <p14:creationId xmlns:p14="http://schemas.microsoft.com/office/powerpoint/2010/main" val="225441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22B536A-710B-4DA8-A94D-85E2B7AA72B0}"/>
              </a:ext>
            </a:extLst>
          </p:cNvPr>
          <p:cNvSpPr/>
          <p:nvPr userDrawn="1"/>
        </p:nvSpPr>
        <p:spPr>
          <a:xfrm>
            <a:off x="4032079" y="6857999"/>
            <a:ext cx="20351922" cy="6858002"/>
          </a:xfrm>
          <a:custGeom>
            <a:avLst/>
            <a:gdLst>
              <a:gd name="connsiteX0" fmla="*/ 1887562 w 10175961"/>
              <a:gd name="connsiteY0" fmla="*/ 0 h 3429001"/>
              <a:gd name="connsiteX1" fmla="*/ 10175961 w 10175961"/>
              <a:gd name="connsiteY1" fmla="*/ 0 h 3429001"/>
              <a:gd name="connsiteX2" fmla="*/ 10175961 w 10175961"/>
              <a:gd name="connsiteY2" fmla="*/ 3391466 h 3429001"/>
              <a:gd name="connsiteX3" fmla="*/ 10155299 w 10175961"/>
              <a:gd name="connsiteY3" fmla="*/ 3429001 h 3429001"/>
              <a:gd name="connsiteX4" fmla="*/ 0 w 10175961"/>
              <a:gd name="connsiteY4" fmla="*/ 3429001 h 3429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5961" h="3429001">
                <a:moveTo>
                  <a:pt x="1887562" y="0"/>
                </a:moveTo>
                <a:lnTo>
                  <a:pt x="10175961" y="0"/>
                </a:lnTo>
                <a:lnTo>
                  <a:pt x="10175961" y="3391466"/>
                </a:lnTo>
                <a:lnTo>
                  <a:pt x="10155299" y="3429001"/>
                </a:lnTo>
                <a:lnTo>
                  <a:pt x="0" y="3429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7200"/>
          </a:p>
        </p:txBody>
      </p:sp>
      <p:sp>
        <p:nvSpPr>
          <p:cNvPr id="6" name="Picture Placeholder 5">
            <a:extLst>
              <a:ext uri="{FF2B5EF4-FFF2-40B4-BE49-F238E27FC236}">
                <a16:creationId xmlns:a16="http://schemas.microsoft.com/office/drawing/2014/main" id="{46454F24-0D01-444F-8E17-6686BDF825FD}"/>
              </a:ext>
            </a:extLst>
          </p:cNvPr>
          <p:cNvSpPr>
            <a:spLocks noGrp="1"/>
          </p:cNvSpPr>
          <p:nvPr>
            <p:ph type="pic" sz="quarter" idx="10"/>
          </p:nvPr>
        </p:nvSpPr>
        <p:spPr>
          <a:xfrm>
            <a:off x="2122958" y="2813162"/>
            <a:ext cx="8089668" cy="8089668"/>
          </a:xfrm>
          <a:custGeom>
            <a:avLst/>
            <a:gdLst>
              <a:gd name="connsiteX0" fmla="*/ 2022417 w 4044834"/>
              <a:gd name="connsiteY0" fmla="*/ 0 h 4044834"/>
              <a:gd name="connsiteX1" fmla="*/ 4044834 w 4044834"/>
              <a:gd name="connsiteY1" fmla="*/ 2022417 h 4044834"/>
              <a:gd name="connsiteX2" fmla="*/ 2022417 w 4044834"/>
              <a:gd name="connsiteY2" fmla="*/ 4044834 h 4044834"/>
              <a:gd name="connsiteX3" fmla="*/ 0 w 4044834"/>
              <a:gd name="connsiteY3" fmla="*/ 2022417 h 4044834"/>
              <a:gd name="connsiteX4" fmla="*/ 2022417 w 4044834"/>
              <a:gd name="connsiteY4" fmla="*/ 0 h 4044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4834" h="4044834">
                <a:moveTo>
                  <a:pt x="2022417" y="0"/>
                </a:moveTo>
                <a:cubicBezTo>
                  <a:pt x="3139367" y="0"/>
                  <a:pt x="4044834" y="905467"/>
                  <a:pt x="4044834" y="2022417"/>
                </a:cubicBezTo>
                <a:cubicBezTo>
                  <a:pt x="4044834" y="3139367"/>
                  <a:pt x="3139367" y="4044834"/>
                  <a:pt x="2022417" y="4044834"/>
                </a:cubicBezTo>
                <a:cubicBezTo>
                  <a:pt x="905467" y="4044834"/>
                  <a:pt x="0" y="3139367"/>
                  <a:pt x="0" y="2022417"/>
                </a:cubicBezTo>
                <a:cubicBezTo>
                  <a:pt x="0" y="905467"/>
                  <a:pt x="905467" y="0"/>
                  <a:pt x="2022417" y="0"/>
                </a:cubicBezTo>
                <a:close/>
              </a:path>
            </a:pathLst>
          </a:custGeom>
        </p:spPr>
        <p:txBody>
          <a:bodyPr wrap="square">
            <a:noAutofit/>
          </a:bodyPr>
          <a:lstStyle/>
          <a:p>
            <a:endParaRPr lang="en-ID"/>
          </a:p>
        </p:txBody>
      </p:sp>
    </p:spTree>
    <p:extLst>
      <p:ext uri="{BB962C8B-B14F-4D97-AF65-F5344CB8AC3E}">
        <p14:creationId xmlns:p14="http://schemas.microsoft.com/office/powerpoint/2010/main" val="1743870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AAFBD1EE-51C9-451D-8883-E436B415AD68}"/>
              </a:ext>
            </a:extLst>
          </p:cNvPr>
          <p:cNvSpPr/>
          <p:nvPr userDrawn="1"/>
        </p:nvSpPr>
        <p:spPr>
          <a:xfrm>
            <a:off x="9753600" y="6042720"/>
            <a:ext cx="14630400" cy="5572328"/>
          </a:xfrm>
          <a:custGeom>
            <a:avLst/>
            <a:gdLst>
              <a:gd name="connsiteX0" fmla="*/ 1533701 w 7315200"/>
              <a:gd name="connsiteY0" fmla="*/ 0 h 2786164"/>
              <a:gd name="connsiteX1" fmla="*/ 7315200 w 7315200"/>
              <a:gd name="connsiteY1" fmla="*/ 0 h 2786164"/>
              <a:gd name="connsiteX2" fmla="*/ 7315200 w 7315200"/>
              <a:gd name="connsiteY2" fmla="*/ 2786164 h 2786164"/>
              <a:gd name="connsiteX3" fmla="*/ 0 w 7315200"/>
              <a:gd name="connsiteY3" fmla="*/ 2786164 h 2786164"/>
            </a:gdLst>
            <a:ahLst/>
            <a:cxnLst>
              <a:cxn ang="0">
                <a:pos x="connsiteX0" y="connsiteY0"/>
              </a:cxn>
              <a:cxn ang="0">
                <a:pos x="connsiteX1" y="connsiteY1"/>
              </a:cxn>
              <a:cxn ang="0">
                <a:pos x="connsiteX2" y="connsiteY2"/>
              </a:cxn>
              <a:cxn ang="0">
                <a:pos x="connsiteX3" y="connsiteY3"/>
              </a:cxn>
            </a:cxnLst>
            <a:rect l="l" t="t" r="r" b="b"/>
            <a:pathLst>
              <a:path w="7315200" h="2786164">
                <a:moveTo>
                  <a:pt x="1533701" y="0"/>
                </a:moveTo>
                <a:lnTo>
                  <a:pt x="7315200" y="0"/>
                </a:lnTo>
                <a:lnTo>
                  <a:pt x="7315200" y="2786164"/>
                </a:lnTo>
                <a:lnTo>
                  <a:pt x="0" y="278616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7200"/>
          </a:p>
        </p:txBody>
      </p:sp>
      <p:sp>
        <p:nvSpPr>
          <p:cNvPr id="13" name="Picture Placeholder 12">
            <a:extLst>
              <a:ext uri="{FF2B5EF4-FFF2-40B4-BE49-F238E27FC236}">
                <a16:creationId xmlns:a16="http://schemas.microsoft.com/office/drawing/2014/main" id="{E44BAE08-4070-4594-9B6D-A6F260A70C79}"/>
              </a:ext>
            </a:extLst>
          </p:cNvPr>
          <p:cNvSpPr>
            <a:spLocks noGrp="1"/>
          </p:cNvSpPr>
          <p:nvPr>
            <p:ph type="pic" sz="quarter" idx="10"/>
          </p:nvPr>
        </p:nvSpPr>
        <p:spPr>
          <a:xfrm>
            <a:off x="0" y="6288085"/>
            <a:ext cx="7471732" cy="4702754"/>
          </a:xfrm>
          <a:custGeom>
            <a:avLst/>
            <a:gdLst>
              <a:gd name="connsiteX0" fmla="*/ 0 w 3735866"/>
              <a:gd name="connsiteY0" fmla="*/ 0 h 2351377"/>
              <a:gd name="connsiteX1" fmla="*/ 2441504 w 3735866"/>
              <a:gd name="connsiteY1" fmla="*/ 0 h 2351377"/>
              <a:gd name="connsiteX2" fmla="*/ 3735866 w 3735866"/>
              <a:gd name="connsiteY2" fmla="*/ 2351377 h 2351377"/>
              <a:gd name="connsiteX3" fmla="*/ 0 w 3735866"/>
              <a:gd name="connsiteY3" fmla="*/ 2351377 h 2351377"/>
            </a:gdLst>
            <a:ahLst/>
            <a:cxnLst>
              <a:cxn ang="0">
                <a:pos x="connsiteX0" y="connsiteY0"/>
              </a:cxn>
              <a:cxn ang="0">
                <a:pos x="connsiteX1" y="connsiteY1"/>
              </a:cxn>
              <a:cxn ang="0">
                <a:pos x="connsiteX2" y="connsiteY2"/>
              </a:cxn>
              <a:cxn ang="0">
                <a:pos x="connsiteX3" y="connsiteY3"/>
              </a:cxn>
            </a:cxnLst>
            <a:rect l="l" t="t" r="r" b="b"/>
            <a:pathLst>
              <a:path w="3735866" h="2351377">
                <a:moveTo>
                  <a:pt x="0" y="0"/>
                </a:moveTo>
                <a:lnTo>
                  <a:pt x="2441504" y="0"/>
                </a:lnTo>
                <a:lnTo>
                  <a:pt x="3735866" y="2351377"/>
                </a:lnTo>
                <a:lnTo>
                  <a:pt x="0" y="2351377"/>
                </a:lnTo>
                <a:close/>
              </a:path>
            </a:pathLst>
          </a:custGeom>
        </p:spPr>
        <p:txBody>
          <a:bodyPr wrap="square">
            <a:noAutofit/>
          </a:bodyPr>
          <a:lstStyle/>
          <a:p>
            <a:endParaRPr lang="en-ID"/>
          </a:p>
        </p:txBody>
      </p:sp>
      <p:sp>
        <p:nvSpPr>
          <p:cNvPr id="10" name="Picture Placeholder 9">
            <a:extLst>
              <a:ext uri="{FF2B5EF4-FFF2-40B4-BE49-F238E27FC236}">
                <a16:creationId xmlns:a16="http://schemas.microsoft.com/office/drawing/2014/main" id="{1DB35847-8C0E-4477-B82A-31427A5E8B6F}"/>
              </a:ext>
            </a:extLst>
          </p:cNvPr>
          <p:cNvSpPr>
            <a:spLocks noGrp="1"/>
          </p:cNvSpPr>
          <p:nvPr>
            <p:ph type="pic" sz="quarter" idx="11"/>
          </p:nvPr>
        </p:nvSpPr>
        <p:spPr>
          <a:xfrm>
            <a:off x="5233662" y="6288083"/>
            <a:ext cx="10138732" cy="4702754"/>
          </a:xfrm>
          <a:custGeom>
            <a:avLst/>
            <a:gdLst>
              <a:gd name="connsiteX0" fmla="*/ 0 w 5069366"/>
              <a:gd name="connsiteY0" fmla="*/ 0 h 2351377"/>
              <a:gd name="connsiteX1" fmla="*/ 3775004 w 5069366"/>
              <a:gd name="connsiteY1" fmla="*/ 0 h 2351377"/>
              <a:gd name="connsiteX2" fmla="*/ 5069366 w 5069366"/>
              <a:gd name="connsiteY2" fmla="*/ 2351377 h 2351377"/>
              <a:gd name="connsiteX3" fmla="*/ 1294362 w 5069366"/>
              <a:gd name="connsiteY3" fmla="*/ 2351377 h 2351377"/>
            </a:gdLst>
            <a:ahLst/>
            <a:cxnLst>
              <a:cxn ang="0">
                <a:pos x="connsiteX0" y="connsiteY0"/>
              </a:cxn>
              <a:cxn ang="0">
                <a:pos x="connsiteX1" y="connsiteY1"/>
              </a:cxn>
              <a:cxn ang="0">
                <a:pos x="connsiteX2" y="connsiteY2"/>
              </a:cxn>
              <a:cxn ang="0">
                <a:pos x="connsiteX3" y="connsiteY3"/>
              </a:cxn>
            </a:cxnLst>
            <a:rect l="l" t="t" r="r" b="b"/>
            <a:pathLst>
              <a:path w="5069366" h="2351377">
                <a:moveTo>
                  <a:pt x="0" y="0"/>
                </a:moveTo>
                <a:lnTo>
                  <a:pt x="3775004" y="0"/>
                </a:lnTo>
                <a:lnTo>
                  <a:pt x="5069366" y="2351377"/>
                </a:lnTo>
                <a:lnTo>
                  <a:pt x="1294362" y="2351377"/>
                </a:lnTo>
                <a:close/>
              </a:path>
            </a:pathLst>
          </a:custGeom>
        </p:spPr>
        <p:txBody>
          <a:bodyPr wrap="square">
            <a:noAutofit/>
          </a:bodyPr>
          <a:lstStyle/>
          <a:p>
            <a:endParaRPr lang="en-ID"/>
          </a:p>
        </p:txBody>
      </p:sp>
    </p:spTree>
    <p:extLst>
      <p:ext uri="{BB962C8B-B14F-4D97-AF65-F5344CB8AC3E}">
        <p14:creationId xmlns:p14="http://schemas.microsoft.com/office/powerpoint/2010/main" val="576571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A5B979-89F8-46E3-A2FF-0099E6D63CA6}"/>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DE1E936F-972A-4CCF-9ACF-C91BF2C642A3}"/>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A4563D2-B874-4127-8019-341C67191AAB}"/>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A8F08A23-DE09-41C2-8DF8-7E26E01387DB}" type="datetimeFigureOut">
              <a:rPr lang="en-ID" smtClean="0"/>
              <a:t>30/05/2024</a:t>
            </a:fld>
            <a:endParaRPr lang="en-ID"/>
          </a:p>
        </p:txBody>
      </p:sp>
      <p:sp>
        <p:nvSpPr>
          <p:cNvPr id="5" name="Footer Placeholder 4">
            <a:extLst>
              <a:ext uri="{FF2B5EF4-FFF2-40B4-BE49-F238E27FC236}">
                <a16:creationId xmlns:a16="http://schemas.microsoft.com/office/drawing/2014/main" id="{C5D2DE4F-8487-4E68-A5E9-D106B3DC8034}"/>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4EC4BEF3-AB47-4F5A-8A52-DCB9F21330EE}"/>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6F8817EF-748B-42FC-8F28-0EBFAFDD35F4}" type="slidenum">
              <a:rPr lang="en-ID" smtClean="0"/>
              <a:t>‹N°›</a:t>
            </a:fld>
            <a:endParaRPr lang="en-ID"/>
          </a:p>
        </p:txBody>
      </p:sp>
      <p:cxnSp>
        <p:nvCxnSpPr>
          <p:cNvPr id="7" name="Connecteur droit 6">
            <a:extLst>
              <a:ext uri="{FF2B5EF4-FFF2-40B4-BE49-F238E27FC236}">
                <a16:creationId xmlns:a16="http://schemas.microsoft.com/office/drawing/2014/main" id="{183CFA30-A926-AEB8-C81A-65DF74AC6CED}"/>
              </a:ext>
            </a:extLst>
          </p:cNvPr>
          <p:cNvCxnSpPr>
            <a:cxnSpLocks/>
          </p:cNvCxnSpPr>
          <p:nvPr userDrawn="1"/>
        </p:nvCxnSpPr>
        <p:spPr>
          <a:xfrm flipH="1">
            <a:off x="-25400" y="13682453"/>
            <a:ext cx="21924000" cy="0"/>
          </a:xfrm>
          <a:prstGeom prst="line">
            <a:avLst/>
          </a:prstGeom>
          <a:ln w="76200">
            <a:gradFill>
              <a:gsLst>
                <a:gs pos="0">
                  <a:srgbClr val="11AF50"/>
                </a:gs>
                <a:gs pos="100000">
                  <a:srgbClr val="FD8E16"/>
                </a:gs>
              </a:gsLst>
              <a:lin ang="0" scaled="0"/>
            </a:gradFill>
          </a:ln>
        </p:spPr>
        <p:style>
          <a:lnRef idx="1">
            <a:schemeClr val="accent1"/>
          </a:lnRef>
          <a:fillRef idx="0">
            <a:schemeClr val="accent1"/>
          </a:fillRef>
          <a:effectRef idx="0">
            <a:schemeClr val="accent1"/>
          </a:effectRef>
          <a:fontRef idx="minor">
            <a:schemeClr val="tx1"/>
          </a:fontRef>
        </p:style>
      </p:cxnSp>
      <p:sp>
        <p:nvSpPr>
          <p:cNvPr id="8" name="Rectangle 9">
            <a:extLst>
              <a:ext uri="{FF2B5EF4-FFF2-40B4-BE49-F238E27FC236}">
                <a16:creationId xmlns:a16="http://schemas.microsoft.com/office/drawing/2014/main" id="{D9675505-9370-EF28-F5BD-CCFB26CC5D99}"/>
              </a:ext>
            </a:extLst>
          </p:cNvPr>
          <p:cNvSpPr/>
          <p:nvPr userDrawn="1"/>
        </p:nvSpPr>
        <p:spPr>
          <a:xfrm rot="10800000">
            <a:off x="21864000" y="12620097"/>
            <a:ext cx="2520000" cy="1107445"/>
          </a:xfrm>
          <a:custGeom>
            <a:avLst/>
            <a:gdLst>
              <a:gd name="connsiteX0" fmla="*/ 0 w 6836229"/>
              <a:gd name="connsiteY0" fmla="*/ 0 h 1015655"/>
              <a:gd name="connsiteX1" fmla="*/ 6836229 w 6836229"/>
              <a:gd name="connsiteY1" fmla="*/ 0 h 1015655"/>
              <a:gd name="connsiteX2" fmla="*/ 6836229 w 6836229"/>
              <a:gd name="connsiteY2" fmla="*/ 1015655 h 1015655"/>
              <a:gd name="connsiteX3" fmla="*/ 0 w 6836229"/>
              <a:gd name="connsiteY3" fmla="*/ 1015655 h 1015655"/>
              <a:gd name="connsiteX4" fmla="*/ 0 w 6836229"/>
              <a:gd name="connsiteY4" fmla="*/ 0 h 1015655"/>
              <a:gd name="connsiteX0" fmla="*/ 0 w 8251372"/>
              <a:gd name="connsiteY0" fmla="*/ 0 h 1015655"/>
              <a:gd name="connsiteX1" fmla="*/ 8251372 w 8251372"/>
              <a:gd name="connsiteY1" fmla="*/ 0 h 1015655"/>
              <a:gd name="connsiteX2" fmla="*/ 6836229 w 8251372"/>
              <a:gd name="connsiteY2" fmla="*/ 1015655 h 1015655"/>
              <a:gd name="connsiteX3" fmla="*/ 0 w 8251372"/>
              <a:gd name="connsiteY3" fmla="*/ 1015655 h 1015655"/>
              <a:gd name="connsiteX4" fmla="*/ 0 w 8251372"/>
              <a:gd name="connsiteY4" fmla="*/ 0 h 1015655"/>
              <a:gd name="connsiteX0" fmla="*/ 0 w 7547678"/>
              <a:gd name="connsiteY0" fmla="*/ 0 h 1015655"/>
              <a:gd name="connsiteX1" fmla="*/ 7547678 w 7547678"/>
              <a:gd name="connsiteY1" fmla="*/ 21771 h 1015655"/>
              <a:gd name="connsiteX2" fmla="*/ 6836229 w 7547678"/>
              <a:gd name="connsiteY2" fmla="*/ 1015655 h 1015655"/>
              <a:gd name="connsiteX3" fmla="*/ 0 w 7547678"/>
              <a:gd name="connsiteY3" fmla="*/ 1015655 h 1015655"/>
              <a:gd name="connsiteX4" fmla="*/ 0 w 7547678"/>
              <a:gd name="connsiteY4" fmla="*/ 0 h 1015655"/>
              <a:gd name="connsiteX0" fmla="*/ 0 w 7332031"/>
              <a:gd name="connsiteY0" fmla="*/ 45719 h 1061374"/>
              <a:gd name="connsiteX1" fmla="*/ 7332031 w 7332031"/>
              <a:gd name="connsiteY1" fmla="*/ 0 h 1061374"/>
              <a:gd name="connsiteX2" fmla="*/ 6836229 w 7332031"/>
              <a:gd name="connsiteY2" fmla="*/ 1061374 h 1061374"/>
              <a:gd name="connsiteX3" fmla="*/ 0 w 7332031"/>
              <a:gd name="connsiteY3" fmla="*/ 1061374 h 1061374"/>
              <a:gd name="connsiteX4" fmla="*/ 0 w 7332031"/>
              <a:gd name="connsiteY4" fmla="*/ 45719 h 1061374"/>
              <a:gd name="connsiteX0" fmla="*/ 0 w 7313697"/>
              <a:gd name="connsiteY0" fmla="*/ 0 h 1015655"/>
              <a:gd name="connsiteX1" fmla="*/ 7313697 w 7313697"/>
              <a:gd name="connsiteY1" fmla="*/ 12896 h 1015655"/>
              <a:gd name="connsiteX2" fmla="*/ 6836229 w 7313697"/>
              <a:gd name="connsiteY2" fmla="*/ 1015655 h 1015655"/>
              <a:gd name="connsiteX3" fmla="*/ 0 w 7313697"/>
              <a:gd name="connsiteY3" fmla="*/ 1015655 h 1015655"/>
              <a:gd name="connsiteX4" fmla="*/ 0 w 7313697"/>
              <a:gd name="connsiteY4" fmla="*/ 0 h 1015655"/>
              <a:gd name="connsiteX0" fmla="*/ 0 w 7313697"/>
              <a:gd name="connsiteY0" fmla="*/ 4689 h 1020344"/>
              <a:gd name="connsiteX1" fmla="*/ 7313697 w 7313697"/>
              <a:gd name="connsiteY1" fmla="*/ 0 h 1020344"/>
              <a:gd name="connsiteX2" fmla="*/ 6836229 w 7313697"/>
              <a:gd name="connsiteY2" fmla="*/ 1020344 h 1020344"/>
              <a:gd name="connsiteX3" fmla="*/ 0 w 7313697"/>
              <a:gd name="connsiteY3" fmla="*/ 1020344 h 1020344"/>
              <a:gd name="connsiteX4" fmla="*/ 0 w 7313697"/>
              <a:gd name="connsiteY4" fmla="*/ 4689 h 1020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3697" h="1020344">
                <a:moveTo>
                  <a:pt x="0" y="4689"/>
                </a:moveTo>
                <a:lnTo>
                  <a:pt x="7313697" y="0"/>
                </a:lnTo>
                <a:lnTo>
                  <a:pt x="6836229" y="1020344"/>
                </a:lnTo>
                <a:lnTo>
                  <a:pt x="0" y="1020344"/>
                </a:lnTo>
                <a:lnTo>
                  <a:pt x="0" y="4689"/>
                </a:lnTo>
                <a:close/>
              </a:path>
            </a:pathLst>
          </a:custGeom>
          <a:solidFill>
            <a:srgbClr val="11AF50"/>
          </a:solidFill>
          <a:ln>
            <a:noFill/>
          </a:ln>
          <a:effectLst>
            <a:outerShdw blurRad="508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prstClr val="white"/>
              </a:solidFill>
            </a:endParaRPr>
          </a:p>
        </p:txBody>
      </p:sp>
      <p:sp>
        <p:nvSpPr>
          <p:cNvPr id="9" name="ZoneTexte 8">
            <a:extLst>
              <a:ext uri="{FF2B5EF4-FFF2-40B4-BE49-F238E27FC236}">
                <a16:creationId xmlns:a16="http://schemas.microsoft.com/office/drawing/2014/main" id="{F954A609-8F32-FF93-A92B-44A73C685122}"/>
              </a:ext>
            </a:extLst>
          </p:cNvPr>
          <p:cNvSpPr txBox="1"/>
          <p:nvPr userDrawn="1"/>
        </p:nvSpPr>
        <p:spPr>
          <a:xfrm>
            <a:off x="20326332" y="12901054"/>
            <a:ext cx="3634442" cy="523220"/>
          </a:xfrm>
          <a:prstGeom prst="rect">
            <a:avLst/>
          </a:prstGeom>
          <a:noFill/>
        </p:spPr>
        <p:txBody>
          <a:bodyPr wrap="square">
            <a:spAutoFit/>
          </a:bodyPr>
          <a:lstStyle/>
          <a:p>
            <a:pPr marL="0" marR="0" lvl="0" indent="0" algn="r" defTabSz="1828800" rtl="0" eaLnBrk="1" fontAlgn="auto" latinLnBrk="0" hangingPunct="1">
              <a:lnSpc>
                <a:spcPct val="100000"/>
              </a:lnSpc>
              <a:spcBef>
                <a:spcPts val="0"/>
              </a:spcBef>
              <a:spcAft>
                <a:spcPts val="0"/>
              </a:spcAft>
              <a:buClrTx/>
              <a:buSzTx/>
              <a:buFontTx/>
              <a:buNone/>
              <a:tabLst/>
              <a:defRPr/>
            </a:pPr>
            <a:r>
              <a:rPr lang="en-US" sz="2800" b="1" dirty="0">
                <a:solidFill>
                  <a:schemeClr val="bg1"/>
                </a:solidFill>
                <a:latin typeface="Montserrat" panose="00000500000000000000" pitchFamily="2" charset="0"/>
                <a:ea typeface="Open Sans" panose="020B0606030504020204" pitchFamily="34" charset="0"/>
                <a:cs typeface="Poppins SemiBold" panose="00000700000000000000" pitchFamily="2" charset="0"/>
              </a:rPr>
              <a:t>Page </a:t>
            </a:r>
            <a:fld id="{34E0B5DC-EFBE-485A-89FB-4CC9A5902232}" type="slidenum">
              <a:rPr kumimoji="0" lang="en-US" sz="2800" b="1" i="0" u="none" strike="noStrike" kern="1200" cap="none" spc="0" normalizeH="0" baseline="0" noProof="0" smtClean="0">
                <a:ln>
                  <a:noFill/>
                </a:ln>
                <a:solidFill>
                  <a:schemeClr val="bg1"/>
                </a:solidFill>
                <a:effectLst/>
                <a:uLnTx/>
                <a:uFillTx/>
                <a:latin typeface="Montserrat" panose="00000500000000000000" pitchFamily="50" charset="0"/>
                <a:ea typeface="Open Sans" panose="020B0606030504020204" pitchFamily="34" charset="0"/>
                <a:cs typeface="Open Sans" panose="020B0606030504020204" pitchFamily="34" charset="0"/>
              </a:rPr>
              <a:pPr marL="0" marR="0" lvl="0" indent="0" algn="r" defTabSz="1828800" rtl="0" eaLnBrk="1" fontAlgn="auto" latinLnBrk="0" hangingPunct="1">
                <a:lnSpc>
                  <a:spcPct val="100000"/>
                </a:lnSpc>
                <a:spcBef>
                  <a:spcPts val="0"/>
                </a:spcBef>
                <a:spcAft>
                  <a:spcPts val="0"/>
                </a:spcAft>
                <a:buClrTx/>
                <a:buSzTx/>
                <a:buFontTx/>
                <a:buNone/>
                <a:tabLst/>
                <a:defRPr/>
              </a:pPr>
              <a:t>‹N°›</a:t>
            </a:fld>
            <a:r>
              <a:rPr lang="en-US" sz="2800" b="1" dirty="0">
                <a:solidFill>
                  <a:schemeClr val="bg1"/>
                </a:solidFill>
                <a:latin typeface="Montserrat" panose="00000500000000000000" pitchFamily="2" charset="0"/>
                <a:ea typeface="Open Sans" panose="020B0606030504020204" pitchFamily="34" charset="0"/>
                <a:cs typeface="Poppins SemiBold" panose="00000700000000000000" pitchFamily="2" charset="0"/>
              </a:rPr>
              <a:t> </a:t>
            </a:r>
          </a:p>
        </p:txBody>
      </p:sp>
      <p:grpSp>
        <p:nvGrpSpPr>
          <p:cNvPr id="10" name="Group 15">
            <a:extLst>
              <a:ext uri="{FF2B5EF4-FFF2-40B4-BE49-F238E27FC236}">
                <a16:creationId xmlns:a16="http://schemas.microsoft.com/office/drawing/2014/main" id="{C133AC55-CE1B-D544-01F9-97AE043A81EF}"/>
              </a:ext>
            </a:extLst>
          </p:cNvPr>
          <p:cNvGrpSpPr/>
          <p:nvPr userDrawn="1"/>
        </p:nvGrpSpPr>
        <p:grpSpPr>
          <a:xfrm>
            <a:off x="22916202" y="534807"/>
            <a:ext cx="714372" cy="346446"/>
            <a:chOff x="10991850" y="470330"/>
            <a:chExt cx="728661" cy="173223"/>
          </a:xfrm>
          <a:solidFill>
            <a:srgbClr val="FD8E16"/>
          </a:solidFill>
        </p:grpSpPr>
        <p:sp>
          <p:nvSpPr>
            <p:cNvPr id="11" name="Rectangle 10">
              <a:extLst>
                <a:ext uri="{FF2B5EF4-FFF2-40B4-BE49-F238E27FC236}">
                  <a16:creationId xmlns:a16="http://schemas.microsoft.com/office/drawing/2014/main" id="{25AD602D-6182-E915-CF65-BFB33EF9DDA3}"/>
                </a:ext>
              </a:extLst>
            </p:cNvPr>
            <p:cNvSpPr/>
            <p:nvPr/>
          </p:nvSpPr>
          <p:spPr>
            <a:xfrm>
              <a:off x="10991850" y="470330"/>
              <a:ext cx="728661"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Open Sans"/>
              </a:endParaRPr>
            </a:p>
          </p:txBody>
        </p:sp>
        <p:sp>
          <p:nvSpPr>
            <p:cNvPr id="12" name="Rectangle 11">
              <a:extLst>
                <a:ext uri="{FF2B5EF4-FFF2-40B4-BE49-F238E27FC236}">
                  <a16:creationId xmlns:a16="http://schemas.microsoft.com/office/drawing/2014/main" id="{C057CB1A-663B-66DC-F5DC-F4EFF8CE22CD}"/>
                </a:ext>
              </a:extLst>
            </p:cNvPr>
            <p:cNvSpPr/>
            <p:nvPr/>
          </p:nvSpPr>
          <p:spPr>
            <a:xfrm>
              <a:off x="11282361" y="597834"/>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Open Sans"/>
              </a:endParaRPr>
            </a:p>
          </p:txBody>
        </p:sp>
      </p:grpSp>
      <p:cxnSp>
        <p:nvCxnSpPr>
          <p:cNvPr id="13" name="Connecteur droit 12">
            <a:extLst>
              <a:ext uri="{FF2B5EF4-FFF2-40B4-BE49-F238E27FC236}">
                <a16:creationId xmlns:a16="http://schemas.microsoft.com/office/drawing/2014/main" id="{300AA374-EB45-F0F3-52D0-0ABAD4AD73FB}"/>
              </a:ext>
            </a:extLst>
          </p:cNvPr>
          <p:cNvCxnSpPr>
            <a:cxnSpLocks/>
          </p:cNvCxnSpPr>
          <p:nvPr userDrawn="1"/>
        </p:nvCxnSpPr>
        <p:spPr>
          <a:xfrm rot="10800000" flipH="1">
            <a:off x="2464089" y="6998"/>
            <a:ext cx="21924000" cy="0"/>
          </a:xfrm>
          <a:prstGeom prst="line">
            <a:avLst/>
          </a:prstGeom>
          <a:ln w="76200">
            <a:gradFill>
              <a:gsLst>
                <a:gs pos="0">
                  <a:srgbClr val="11AF50"/>
                </a:gs>
                <a:gs pos="100000">
                  <a:srgbClr val="FD8E16"/>
                </a:gs>
              </a:gsLst>
              <a:lin ang="0" scaled="0"/>
            </a:gradFill>
          </a:ln>
        </p:spPr>
        <p:style>
          <a:lnRef idx="1">
            <a:schemeClr val="accent1"/>
          </a:lnRef>
          <a:fillRef idx="0">
            <a:schemeClr val="accent1"/>
          </a:fillRef>
          <a:effectRef idx="0">
            <a:schemeClr val="accent1"/>
          </a:effectRef>
          <a:fontRef idx="minor">
            <a:schemeClr val="tx1"/>
          </a:fontRef>
        </p:style>
      </p:cxnSp>
      <p:sp>
        <p:nvSpPr>
          <p:cNvPr id="14" name="Rectangle 9">
            <a:extLst>
              <a:ext uri="{FF2B5EF4-FFF2-40B4-BE49-F238E27FC236}">
                <a16:creationId xmlns:a16="http://schemas.microsoft.com/office/drawing/2014/main" id="{41152D60-8DF2-A0E4-64B7-330667F0ECED}"/>
              </a:ext>
            </a:extLst>
          </p:cNvPr>
          <p:cNvSpPr/>
          <p:nvPr userDrawn="1"/>
        </p:nvSpPr>
        <p:spPr>
          <a:xfrm>
            <a:off x="-25400" y="7379"/>
            <a:ext cx="2517555" cy="1107445"/>
          </a:xfrm>
          <a:custGeom>
            <a:avLst/>
            <a:gdLst>
              <a:gd name="connsiteX0" fmla="*/ 0 w 6836229"/>
              <a:gd name="connsiteY0" fmla="*/ 0 h 1015655"/>
              <a:gd name="connsiteX1" fmla="*/ 6836229 w 6836229"/>
              <a:gd name="connsiteY1" fmla="*/ 0 h 1015655"/>
              <a:gd name="connsiteX2" fmla="*/ 6836229 w 6836229"/>
              <a:gd name="connsiteY2" fmla="*/ 1015655 h 1015655"/>
              <a:gd name="connsiteX3" fmla="*/ 0 w 6836229"/>
              <a:gd name="connsiteY3" fmla="*/ 1015655 h 1015655"/>
              <a:gd name="connsiteX4" fmla="*/ 0 w 6836229"/>
              <a:gd name="connsiteY4" fmla="*/ 0 h 1015655"/>
              <a:gd name="connsiteX0" fmla="*/ 0 w 8251372"/>
              <a:gd name="connsiteY0" fmla="*/ 0 h 1015655"/>
              <a:gd name="connsiteX1" fmla="*/ 8251372 w 8251372"/>
              <a:gd name="connsiteY1" fmla="*/ 0 h 1015655"/>
              <a:gd name="connsiteX2" fmla="*/ 6836229 w 8251372"/>
              <a:gd name="connsiteY2" fmla="*/ 1015655 h 1015655"/>
              <a:gd name="connsiteX3" fmla="*/ 0 w 8251372"/>
              <a:gd name="connsiteY3" fmla="*/ 1015655 h 1015655"/>
              <a:gd name="connsiteX4" fmla="*/ 0 w 8251372"/>
              <a:gd name="connsiteY4" fmla="*/ 0 h 1015655"/>
              <a:gd name="connsiteX0" fmla="*/ 0 w 7547678"/>
              <a:gd name="connsiteY0" fmla="*/ 0 h 1015655"/>
              <a:gd name="connsiteX1" fmla="*/ 7547678 w 7547678"/>
              <a:gd name="connsiteY1" fmla="*/ 21771 h 1015655"/>
              <a:gd name="connsiteX2" fmla="*/ 6836229 w 7547678"/>
              <a:gd name="connsiteY2" fmla="*/ 1015655 h 1015655"/>
              <a:gd name="connsiteX3" fmla="*/ 0 w 7547678"/>
              <a:gd name="connsiteY3" fmla="*/ 1015655 h 1015655"/>
              <a:gd name="connsiteX4" fmla="*/ 0 w 7547678"/>
              <a:gd name="connsiteY4" fmla="*/ 0 h 1015655"/>
              <a:gd name="connsiteX0" fmla="*/ 0 w 7332031"/>
              <a:gd name="connsiteY0" fmla="*/ 45719 h 1061374"/>
              <a:gd name="connsiteX1" fmla="*/ 7332031 w 7332031"/>
              <a:gd name="connsiteY1" fmla="*/ 0 h 1061374"/>
              <a:gd name="connsiteX2" fmla="*/ 6836229 w 7332031"/>
              <a:gd name="connsiteY2" fmla="*/ 1061374 h 1061374"/>
              <a:gd name="connsiteX3" fmla="*/ 0 w 7332031"/>
              <a:gd name="connsiteY3" fmla="*/ 1061374 h 1061374"/>
              <a:gd name="connsiteX4" fmla="*/ 0 w 7332031"/>
              <a:gd name="connsiteY4" fmla="*/ 45719 h 1061374"/>
              <a:gd name="connsiteX0" fmla="*/ 0 w 7313697"/>
              <a:gd name="connsiteY0" fmla="*/ 0 h 1015655"/>
              <a:gd name="connsiteX1" fmla="*/ 7313697 w 7313697"/>
              <a:gd name="connsiteY1" fmla="*/ 12896 h 1015655"/>
              <a:gd name="connsiteX2" fmla="*/ 6836229 w 7313697"/>
              <a:gd name="connsiteY2" fmla="*/ 1015655 h 1015655"/>
              <a:gd name="connsiteX3" fmla="*/ 0 w 7313697"/>
              <a:gd name="connsiteY3" fmla="*/ 1015655 h 1015655"/>
              <a:gd name="connsiteX4" fmla="*/ 0 w 7313697"/>
              <a:gd name="connsiteY4" fmla="*/ 0 h 1015655"/>
              <a:gd name="connsiteX0" fmla="*/ 0 w 7313697"/>
              <a:gd name="connsiteY0" fmla="*/ 4689 h 1020344"/>
              <a:gd name="connsiteX1" fmla="*/ 7313697 w 7313697"/>
              <a:gd name="connsiteY1" fmla="*/ 0 h 1020344"/>
              <a:gd name="connsiteX2" fmla="*/ 6836229 w 7313697"/>
              <a:gd name="connsiteY2" fmla="*/ 1020344 h 1020344"/>
              <a:gd name="connsiteX3" fmla="*/ 0 w 7313697"/>
              <a:gd name="connsiteY3" fmla="*/ 1020344 h 1020344"/>
              <a:gd name="connsiteX4" fmla="*/ 0 w 7313697"/>
              <a:gd name="connsiteY4" fmla="*/ 4689 h 1020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3697" h="1020344">
                <a:moveTo>
                  <a:pt x="0" y="4689"/>
                </a:moveTo>
                <a:lnTo>
                  <a:pt x="7313697" y="0"/>
                </a:lnTo>
                <a:lnTo>
                  <a:pt x="6836229" y="1020344"/>
                </a:lnTo>
                <a:lnTo>
                  <a:pt x="0" y="1020344"/>
                </a:lnTo>
                <a:lnTo>
                  <a:pt x="0" y="4689"/>
                </a:lnTo>
                <a:close/>
              </a:path>
            </a:pathLst>
          </a:custGeom>
          <a:solidFill>
            <a:srgbClr val="11AF50"/>
          </a:solidFill>
          <a:ln>
            <a:noFill/>
          </a:ln>
          <a:effectLst>
            <a:outerShdw blurRad="508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prstClr val="white"/>
              </a:solidFill>
            </a:endParaRPr>
          </a:p>
        </p:txBody>
      </p:sp>
      <p:grpSp>
        <p:nvGrpSpPr>
          <p:cNvPr id="15" name="Groupe 14">
            <a:extLst>
              <a:ext uri="{FF2B5EF4-FFF2-40B4-BE49-F238E27FC236}">
                <a16:creationId xmlns:a16="http://schemas.microsoft.com/office/drawing/2014/main" id="{5B122F0F-A56E-B6A7-1CA7-0334AB36D528}"/>
              </a:ext>
            </a:extLst>
          </p:cNvPr>
          <p:cNvGrpSpPr>
            <a:grpSpLocks noChangeAspect="1"/>
          </p:cNvGrpSpPr>
          <p:nvPr userDrawn="1"/>
        </p:nvGrpSpPr>
        <p:grpSpPr>
          <a:xfrm>
            <a:off x="567233" y="102762"/>
            <a:ext cx="1332287" cy="864089"/>
            <a:chOff x="1882276" y="1318465"/>
            <a:chExt cx="6621052" cy="4294256"/>
          </a:xfrm>
          <a:solidFill>
            <a:schemeClr val="bg1"/>
          </a:solidFill>
        </p:grpSpPr>
        <p:sp>
          <p:nvSpPr>
            <p:cNvPr id="16" name="Forme libre : forme 15">
              <a:extLst>
                <a:ext uri="{FF2B5EF4-FFF2-40B4-BE49-F238E27FC236}">
                  <a16:creationId xmlns:a16="http://schemas.microsoft.com/office/drawing/2014/main" id="{DEB0B9EE-C797-FDD2-6C58-7D153582D5F2}"/>
                </a:ext>
              </a:extLst>
            </p:cNvPr>
            <p:cNvSpPr/>
            <p:nvPr/>
          </p:nvSpPr>
          <p:spPr>
            <a:xfrm>
              <a:off x="2718915" y="2794300"/>
              <a:ext cx="1283607" cy="1342585"/>
            </a:xfrm>
            <a:custGeom>
              <a:avLst/>
              <a:gdLst>
                <a:gd name="connsiteX0" fmla="*/ 931338 w 1283607"/>
                <a:gd name="connsiteY0" fmla="*/ 643617 h 1342585"/>
                <a:gd name="connsiteX1" fmla="*/ 1254075 w 1283607"/>
                <a:gd name="connsiteY1" fmla="*/ 643617 h 1342585"/>
                <a:gd name="connsiteX2" fmla="*/ 1254075 w 1283607"/>
                <a:gd name="connsiteY2" fmla="*/ 1178476 h 1342585"/>
                <a:gd name="connsiteX3" fmla="*/ 711877 w 1283607"/>
                <a:gd name="connsiteY3" fmla="*/ 1342585 h 1342585"/>
                <a:gd name="connsiteX4" fmla="*/ 0 w 1283607"/>
                <a:gd name="connsiteY4" fmla="*/ 671293 h 1342585"/>
                <a:gd name="connsiteX5" fmla="*/ 719305 w 1283607"/>
                <a:gd name="connsiteY5" fmla="*/ 0 h 1342585"/>
                <a:gd name="connsiteX6" fmla="*/ 1283608 w 1283607"/>
                <a:gd name="connsiteY6" fmla="*/ 236084 h 1342585"/>
                <a:gd name="connsiteX7" fmla="*/ 1051237 w 1283607"/>
                <a:gd name="connsiteY7" fmla="*/ 446349 h 1342585"/>
                <a:gd name="connsiteX8" fmla="*/ 737696 w 1283607"/>
                <a:gd name="connsiteY8" fmla="*/ 302488 h 1342585"/>
                <a:gd name="connsiteX9" fmla="*/ 368892 w 1283607"/>
                <a:gd name="connsiteY9" fmla="*/ 671293 h 1342585"/>
                <a:gd name="connsiteX10" fmla="*/ 734071 w 1283607"/>
                <a:gd name="connsiteY10" fmla="*/ 1040185 h 1342585"/>
                <a:gd name="connsiteX11" fmla="*/ 931338 w 1283607"/>
                <a:gd name="connsiteY11" fmla="*/ 997743 h 134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3607" h="1342585">
                  <a:moveTo>
                    <a:pt x="931338" y="643617"/>
                  </a:moveTo>
                  <a:lnTo>
                    <a:pt x="1254075" y="643617"/>
                  </a:lnTo>
                  <a:lnTo>
                    <a:pt x="1254075" y="1178476"/>
                  </a:lnTo>
                  <a:cubicBezTo>
                    <a:pt x="1104732" y="1285465"/>
                    <a:pt x="900391" y="1342585"/>
                    <a:pt x="711877" y="1342585"/>
                  </a:cubicBezTo>
                  <a:cubicBezTo>
                    <a:pt x="300631" y="1342585"/>
                    <a:pt x="0" y="1064147"/>
                    <a:pt x="0" y="671293"/>
                  </a:cubicBezTo>
                  <a:cubicBezTo>
                    <a:pt x="0" y="278438"/>
                    <a:pt x="300631" y="0"/>
                    <a:pt x="719305" y="0"/>
                  </a:cubicBezTo>
                  <a:cubicBezTo>
                    <a:pt x="960871" y="0"/>
                    <a:pt x="1156370" y="83027"/>
                    <a:pt x="1283608" y="236084"/>
                  </a:cubicBezTo>
                  <a:lnTo>
                    <a:pt x="1051237" y="446349"/>
                  </a:lnTo>
                  <a:cubicBezTo>
                    <a:pt x="962816" y="348556"/>
                    <a:pt x="861309" y="302488"/>
                    <a:pt x="737696" y="302488"/>
                  </a:cubicBezTo>
                  <a:cubicBezTo>
                    <a:pt x="516644" y="302488"/>
                    <a:pt x="368892" y="448118"/>
                    <a:pt x="368892" y="671293"/>
                  </a:cubicBezTo>
                  <a:cubicBezTo>
                    <a:pt x="368892" y="888897"/>
                    <a:pt x="516379" y="1040185"/>
                    <a:pt x="734071" y="1040185"/>
                  </a:cubicBezTo>
                  <a:cubicBezTo>
                    <a:pt x="802146" y="1040698"/>
                    <a:pt x="869497" y="1026206"/>
                    <a:pt x="931338" y="997743"/>
                  </a:cubicBezTo>
                  <a:close/>
                </a:path>
              </a:pathLst>
            </a:custGeom>
            <a:grpFill/>
            <a:ln w="88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71C"/>
                </a:solidFill>
                <a:effectLst/>
                <a:uLnTx/>
                <a:uFillTx/>
              </a:endParaRPr>
            </a:p>
          </p:txBody>
        </p:sp>
        <p:sp>
          <p:nvSpPr>
            <p:cNvPr id="17" name="Forme libre : forme 16">
              <a:extLst>
                <a:ext uri="{FF2B5EF4-FFF2-40B4-BE49-F238E27FC236}">
                  <a16:creationId xmlns:a16="http://schemas.microsoft.com/office/drawing/2014/main" id="{2F4341BC-F8DC-BBDC-6A9C-D7FAE1259C3D}"/>
                </a:ext>
              </a:extLst>
            </p:cNvPr>
            <p:cNvSpPr/>
            <p:nvPr/>
          </p:nvSpPr>
          <p:spPr>
            <a:xfrm>
              <a:off x="4114906" y="2794300"/>
              <a:ext cx="1116138" cy="1342585"/>
            </a:xfrm>
            <a:custGeom>
              <a:avLst/>
              <a:gdLst>
                <a:gd name="connsiteX0" fmla="*/ 0 w 1116138"/>
                <a:gd name="connsiteY0" fmla="*/ 1200581 h 1342585"/>
                <a:gd name="connsiteX1" fmla="*/ 119899 w 1116138"/>
                <a:gd name="connsiteY1" fmla="*/ 931339 h 1342585"/>
                <a:gd name="connsiteX2" fmla="*/ 545911 w 1116138"/>
                <a:gd name="connsiteY2" fmla="*/ 1058577 h 1342585"/>
                <a:gd name="connsiteX3" fmla="*/ 756176 w 1116138"/>
                <a:gd name="connsiteY3" fmla="*/ 953444 h 1342585"/>
                <a:gd name="connsiteX4" fmla="*/ 22282 w 1116138"/>
                <a:gd name="connsiteY4" fmla="*/ 418674 h 1342585"/>
                <a:gd name="connsiteX5" fmla="*/ 594012 w 1116138"/>
                <a:gd name="connsiteY5" fmla="*/ 0 h 1342585"/>
                <a:gd name="connsiteX6" fmla="*/ 1062643 w 1116138"/>
                <a:gd name="connsiteY6" fmla="*/ 112472 h 1342585"/>
                <a:gd name="connsiteX7" fmla="*/ 950084 w 1116138"/>
                <a:gd name="connsiteY7" fmla="*/ 383570 h 1342585"/>
                <a:gd name="connsiteX8" fmla="*/ 592332 w 1116138"/>
                <a:gd name="connsiteY8" fmla="*/ 284008 h 1342585"/>
                <a:gd name="connsiteX9" fmla="*/ 383924 w 1116138"/>
                <a:gd name="connsiteY9" fmla="*/ 400194 h 1342585"/>
                <a:gd name="connsiteX10" fmla="*/ 1116138 w 1116138"/>
                <a:gd name="connsiteY10" fmla="*/ 925768 h 1342585"/>
                <a:gd name="connsiteX11" fmla="*/ 544408 w 1116138"/>
                <a:gd name="connsiteY11" fmla="*/ 1342585 h 1342585"/>
                <a:gd name="connsiteX12" fmla="*/ 0 w 1116138"/>
                <a:gd name="connsiteY12" fmla="*/ 1200581 h 134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6138" h="1342585">
                  <a:moveTo>
                    <a:pt x="0" y="1200581"/>
                  </a:moveTo>
                  <a:lnTo>
                    <a:pt x="119899" y="931339"/>
                  </a:lnTo>
                  <a:cubicBezTo>
                    <a:pt x="247340" y="1012465"/>
                    <a:pt x="394853" y="1056517"/>
                    <a:pt x="545911" y="1058577"/>
                  </a:cubicBezTo>
                  <a:cubicBezTo>
                    <a:pt x="697111" y="1058577"/>
                    <a:pt x="756176" y="1016135"/>
                    <a:pt x="756176" y="953444"/>
                  </a:cubicBezTo>
                  <a:cubicBezTo>
                    <a:pt x="756176" y="748749"/>
                    <a:pt x="22282" y="898181"/>
                    <a:pt x="22282" y="418674"/>
                  </a:cubicBezTo>
                  <a:cubicBezTo>
                    <a:pt x="22282" y="188160"/>
                    <a:pt x="210442" y="0"/>
                    <a:pt x="594012" y="0"/>
                  </a:cubicBezTo>
                  <a:cubicBezTo>
                    <a:pt x="762012" y="0"/>
                    <a:pt x="935229" y="38728"/>
                    <a:pt x="1062643" y="112472"/>
                  </a:cubicBezTo>
                  <a:lnTo>
                    <a:pt x="950084" y="383570"/>
                  </a:lnTo>
                  <a:cubicBezTo>
                    <a:pt x="826294" y="317255"/>
                    <a:pt x="704892" y="284008"/>
                    <a:pt x="592332" y="284008"/>
                  </a:cubicBezTo>
                  <a:cubicBezTo>
                    <a:pt x="439275" y="284008"/>
                    <a:pt x="383924" y="335646"/>
                    <a:pt x="383924" y="400194"/>
                  </a:cubicBezTo>
                  <a:cubicBezTo>
                    <a:pt x="383924" y="597550"/>
                    <a:pt x="1116138" y="449975"/>
                    <a:pt x="1116138" y="925768"/>
                  </a:cubicBezTo>
                  <a:cubicBezTo>
                    <a:pt x="1116138" y="1150800"/>
                    <a:pt x="927978" y="1342585"/>
                    <a:pt x="544408" y="1342585"/>
                  </a:cubicBezTo>
                  <a:cubicBezTo>
                    <a:pt x="331933" y="1342585"/>
                    <a:pt x="121756" y="1285465"/>
                    <a:pt x="0" y="1200581"/>
                  </a:cubicBezTo>
                  <a:close/>
                </a:path>
              </a:pathLst>
            </a:custGeom>
            <a:grpFill/>
            <a:ln w="88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endParaRPr>
            </a:p>
          </p:txBody>
        </p:sp>
        <p:sp>
          <p:nvSpPr>
            <p:cNvPr id="18" name="Forme libre : forme 17">
              <a:extLst>
                <a:ext uri="{FF2B5EF4-FFF2-40B4-BE49-F238E27FC236}">
                  <a16:creationId xmlns:a16="http://schemas.microsoft.com/office/drawing/2014/main" id="{CA792153-52E0-5EBF-2287-A1D1FF61E67A}"/>
                </a:ext>
              </a:extLst>
            </p:cNvPr>
            <p:cNvSpPr/>
            <p:nvPr/>
          </p:nvSpPr>
          <p:spPr>
            <a:xfrm>
              <a:off x="5258278" y="2794742"/>
              <a:ext cx="1071485" cy="1316324"/>
            </a:xfrm>
            <a:custGeom>
              <a:avLst/>
              <a:gdLst>
                <a:gd name="connsiteX0" fmla="*/ 1071486 w 1071485"/>
                <a:gd name="connsiteY0" fmla="*/ 1026834 h 1316324"/>
                <a:gd name="connsiteX1" fmla="*/ 1071486 w 1071485"/>
                <a:gd name="connsiteY1" fmla="*/ 1316324 h 1316324"/>
                <a:gd name="connsiteX2" fmla="*/ 66316 w 1071485"/>
                <a:gd name="connsiteY2" fmla="*/ 1316324 h 1316324"/>
                <a:gd name="connsiteX3" fmla="*/ 66316 w 1071485"/>
                <a:gd name="connsiteY3" fmla="*/ 1087933 h 1316324"/>
                <a:gd name="connsiteX4" fmla="*/ 549536 w 1071485"/>
                <a:gd name="connsiteY4" fmla="*/ 636101 h 1316324"/>
                <a:gd name="connsiteX5" fmla="*/ 667579 w 1071485"/>
                <a:gd name="connsiteY5" fmla="*/ 427693 h 1316324"/>
                <a:gd name="connsiteX6" fmla="*/ 501612 w 1071485"/>
                <a:gd name="connsiteY6" fmla="*/ 295061 h 1316324"/>
                <a:gd name="connsiteX7" fmla="*/ 271099 w 1071485"/>
                <a:gd name="connsiteY7" fmla="*/ 420531 h 1316324"/>
                <a:gd name="connsiteX8" fmla="*/ 0 w 1071485"/>
                <a:gd name="connsiteY8" fmla="*/ 269242 h 1316324"/>
                <a:gd name="connsiteX9" fmla="*/ 534770 w 1071485"/>
                <a:gd name="connsiteY9" fmla="*/ 0 h 1316324"/>
                <a:gd name="connsiteX10" fmla="*/ 1036382 w 1071485"/>
                <a:gd name="connsiteY10" fmla="*/ 392855 h 1316324"/>
                <a:gd name="connsiteX11" fmla="*/ 816922 w 1071485"/>
                <a:gd name="connsiteY11" fmla="*/ 802244 h 1316324"/>
                <a:gd name="connsiteX12" fmla="*/ 573499 w 1071485"/>
                <a:gd name="connsiteY12" fmla="*/ 1027276 h 131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1485" h="1316324">
                  <a:moveTo>
                    <a:pt x="1071486" y="1026834"/>
                  </a:moveTo>
                  <a:lnTo>
                    <a:pt x="1071486" y="1316324"/>
                  </a:lnTo>
                  <a:lnTo>
                    <a:pt x="66316" y="1316324"/>
                  </a:lnTo>
                  <a:lnTo>
                    <a:pt x="66316" y="1087933"/>
                  </a:lnTo>
                  <a:lnTo>
                    <a:pt x="549536" y="636101"/>
                  </a:lnTo>
                  <a:cubicBezTo>
                    <a:pt x="652812" y="540164"/>
                    <a:pt x="667579" y="481187"/>
                    <a:pt x="667579" y="427693"/>
                  </a:cubicBezTo>
                  <a:cubicBezTo>
                    <a:pt x="667579" y="344665"/>
                    <a:pt x="612227" y="295061"/>
                    <a:pt x="501612" y="295061"/>
                  </a:cubicBezTo>
                  <a:cubicBezTo>
                    <a:pt x="407532" y="295061"/>
                    <a:pt x="322737" y="337503"/>
                    <a:pt x="271099" y="420531"/>
                  </a:cubicBezTo>
                  <a:lnTo>
                    <a:pt x="0" y="269242"/>
                  </a:lnTo>
                  <a:cubicBezTo>
                    <a:pt x="97705" y="106989"/>
                    <a:pt x="280295" y="0"/>
                    <a:pt x="534770" y="0"/>
                  </a:cubicBezTo>
                  <a:cubicBezTo>
                    <a:pt x="831688" y="0"/>
                    <a:pt x="1036382" y="153057"/>
                    <a:pt x="1036382" y="392855"/>
                  </a:cubicBezTo>
                  <a:cubicBezTo>
                    <a:pt x="1036382" y="518236"/>
                    <a:pt x="1001014" y="632564"/>
                    <a:pt x="816922" y="802244"/>
                  </a:cubicBezTo>
                  <a:lnTo>
                    <a:pt x="573499" y="1027276"/>
                  </a:lnTo>
                  <a:close/>
                </a:path>
              </a:pathLst>
            </a:custGeom>
            <a:grpFill/>
            <a:ln w="88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71C"/>
                </a:solidFill>
                <a:effectLst/>
                <a:uLnTx/>
                <a:uFillTx/>
              </a:endParaRPr>
            </a:p>
          </p:txBody>
        </p:sp>
        <p:sp>
          <p:nvSpPr>
            <p:cNvPr id="19" name="Forme libre : forme 18">
              <a:extLst>
                <a:ext uri="{FF2B5EF4-FFF2-40B4-BE49-F238E27FC236}">
                  <a16:creationId xmlns:a16="http://schemas.microsoft.com/office/drawing/2014/main" id="{1EE91A75-2DEF-7B1B-4C61-F87CB406A102}"/>
                </a:ext>
              </a:extLst>
            </p:cNvPr>
            <p:cNvSpPr/>
            <p:nvPr/>
          </p:nvSpPr>
          <p:spPr>
            <a:xfrm>
              <a:off x="6502980" y="2820119"/>
              <a:ext cx="1036470" cy="1290947"/>
            </a:xfrm>
            <a:custGeom>
              <a:avLst/>
              <a:gdLst>
                <a:gd name="connsiteX0" fmla="*/ 1036471 w 1036470"/>
                <a:gd name="connsiteY0" fmla="*/ 1008796 h 1290947"/>
                <a:gd name="connsiteX1" fmla="*/ 1036471 w 1036470"/>
                <a:gd name="connsiteY1" fmla="*/ 1290947 h 1290947"/>
                <a:gd name="connsiteX2" fmla="*/ 0 w 1036470"/>
                <a:gd name="connsiteY2" fmla="*/ 1290947 h 1290947"/>
                <a:gd name="connsiteX3" fmla="*/ 0 w 1036470"/>
                <a:gd name="connsiteY3" fmla="*/ 0 h 1290947"/>
                <a:gd name="connsiteX4" fmla="*/ 1012509 w 1036470"/>
                <a:gd name="connsiteY4" fmla="*/ 0 h 1290947"/>
                <a:gd name="connsiteX5" fmla="*/ 1012509 w 1036470"/>
                <a:gd name="connsiteY5" fmla="*/ 282152 h 1290947"/>
                <a:gd name="connsiteX6" fmla="*/ 361465 w 1036470"/>
                <a:gd name="connsiteY6" fmla="*/ 282152 h 1290947"/>
                <a:gd name="connsiteX7" fmla="*/ 361465 w 1036470"/>
                <a:gd name="connsiteY7" fmla="*/ 499756 h 1290947"/>
                <a:gd name="connsiteX8" fmla="*/ 935052 w 1036470"/>
                <a:gd name="connsiteY8" fmla="*/ 499756 h 1290947"/>
                <a:gd name="connsiteX9" fmla="*/ 935052 w 1036470"/>
                <a:gd name="connsiteY9" fmla="*/ 772712 h 1290947"/>
                <a:gd name="connsiteX10" fmla="*/ 361465 w 1036470"/>
                <a:gd name="connsiteY10" fmla="*/ 772712 h 1290947"/>
                <a:gd name="connsiteX11" fmla="*/ 361465 w 1036470"/>
                <a:gd name="connsiteY11" fmla="*/ 1008796 h 12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470" h="1290947">
                  <a:moveTo>
                    <a:pt x="1036471" y="1008796"/>
                  </a:moveTo>
                  <a:lnTo>
                    <a:pt x="1036471" y="1290947"/>
                  </a:lnTo>
                  <a:lnTo>
                    <a:pt x="0" y="1290947"/>
                  </a:lnTo>
                  <a:lnTo>
                    <a:pt x="0" y="0"/>
                  </a:lnTo>
                  <a:lnTo>
                    <a:pt x="1012509" y="0"/>
                  </a:lnTo>
                  <a:lnTo>
                    <a:pt x="1012509" y="282152"/>
                  </a:lnTo>
                  <a:lnTo>
                    <a:pt x="361465" y="282152"/>
                  </a:lnTo>
                  <a:lnTo>
                    <a:pt x="361465" y="499756"/>
                  </a:lnTo>
                  <a:lnTo>
                    <a:pt x="935052" y="499756"/>
                  </a:lnTo>
                  <a:lnTo>
                    <a:pt x="935052" y="772712"/>
                  </a:lnTo>
                  <a:lnTo>
                    <a:pt x="361465" y="772712"/>
                  </a:lnTo>
                  <a:lnTo>
                    <a:pt x="361465" y="1008796"/>
                  </a:lnTo>
                  <a:close/>
                </a:path>
              </a:pathLst>
            </a:custGeom>
            <a:grpFill/>
            <a:ln w="88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rgbClr val="00071C"/>
                </a:solidFill>
                <a:effectLst/>
                <a:uLnTx/>
                <a:uFillTx/>
              </a:endParaRPr>
            </a:p>
          </p:txBody>
        </p:sp>
        <p:sp>
          <p:nvSpPr>
            <p:cNvPr id="20" name="Forme libre : forme 19">
              <a:extLst>
                <a:ext uri="{FF2B5EF4-FFF2-40B4-BE49-F238E27FC236}">
                  <a16:creationId xmlns:a16="http://schemas.microsoft.com/office/drawing/2014/main" id="{20B63801-EFE5-0488-3678-017CB362A1CA}"/>
                </a:ext>
              </a:extLst>
            </p:cNvPr>
            <p:cNvSpPr/>
            <p:nvPr/>
          </p:nvSpPr>
          <p:spPr>
            <a:xfrm>
              <a:off x="1882276" y="1916279"/>
              <a:ext cx="6621052" cy="3696442"/>
            </a:xfrm>
            <a:custGeom>
              <a:avLst/>
              <a:gdLst>
                <a:gd name="connsiteX0" fmla="*/ 6621053 w 6621052"/>
                <a:gd name="connsiteY0" fmla="*/ 1558686 h 3696442"/>
                <a:gd name="connsiteX1" fmla="*/ 3310394 w 6621052"/>
                <a:gd name="connsiteY1" fmla="*/ 3696442 h 3696442"/>
                <a:gd name="connsiteX2" fmla="*/ 0 w 6621052"/>
                <a:gd name="connsiteY2" fmla="*/ 1558686 h 3696442"/>
                <a:gd name="connsiteX3" fmla="*/ 1044429 w 6621052"/>
                <a:gd name="connsiteY3" fmla="*/ 265 h 3696442"/>
                <a:gd name="connsiteX4" fmla="*/ 297360 w 6621052"/>
                <a:gd name="connsiteY4" fmla="*/ 1376008 h 3696442"/>
                <a:gd name="connsiteX5" fmla="*/ 3310482 w 6621052"/>
                <a:gd name="connsiteY5" fmla="*/ 3378215 h 3696442"/>
                <a:gd name="connsiteX6" fmla="*/ 6323604 w 6621052"/>
                <a:gd name="connsiteY6" fmla="*/ 1376008 h 3696442"/>
                <a:gd name="connsiteX7" fmla="*/ 5576182 w 6621052"/>
                <a:gd name="connsiteY7" fmla="*/ 0 h 3696442"/>
                <a:gd name="connsiteX8" fmla="*/ 6621053 w 6621052"/>
                <a:gd name="connsiteY8" fmla="*/ 1558686 h 369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1052" h="3696442">
                  <a:moveTo>
                    <a:pt x="6621053" y="1558686"/>
                  </a:moveTo>
                  <a:cubicBezTo>
                    <a:pt x="6621053" y="2739284"/>
                    <a:pt x="5138851" y="3696442"/>
                    <a:pt x="3310394" y="3696442"/>
                  </a:cubicBezTo>
                  <a:cubicBezTo>
                    <a:pt x="1481936" y="3696442"/>
                    <a:pt x="0" y="2739284"/>
                    <a:pt x="0" y="1558686"/>
                  </a:cubicBezTo>
                  <a:cubicBezTo>
                    <a:pt x="0" y="944072"/>
                    <a:pt x="401431" y="390025"/>
                    <a:pt x="1044429" y="265"/>
                  </a:cubicBezTo>
                  <a:cubicBezTo>
                    <a:pt x="579423" y="367566"/>
                    <a:pt x="297360" y="849107"/>
                    <a:pt x="297360" y="1376008"/>
                  </a:cubicBezTo>
                  <a:cubicBezTo>
                    <a:pt x="297360" y="2528931"/>
                    <a:pt x="1646399" y="3378215"/>
                    <a:pt x="3310482" y="3378215"/>
                  </a:cubicBezTo>
                  <a:cubicBezTo>
                    <a:pt x="4974565" y="3378215"/>
                    <a:pt x="6323604" y="2528931"/>
                    <a:pt x="6323604" y="1376008"/>
                  </a:cubicBezTo>
                  <a:cubicBezTo>
                    <a:pt x="6323604" y="848931"/>
                    <a:pt x="6041365" y="367390"/>
                    <a:pt x="5576182" y="0"/>
                  </a:cubicBezTo>
                  <a:cubicBezTo>
                    <a:pt x="6219356" y="389848"/>
                    <a:pt x="6621053" y="943806"/>
                    <a:pt x="6621053" y="1558686"/>
                  </a:cubicBezTo>
                  <a:close/>
                </a:path>
              </a:pathLst>
            </a:custGeom>
            <a:grpFill/>
            <a:ln w="8831" cap="flat">
              <a:noFill/>
              <a:prstDash val="solid"/>
              <a:miter/>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71C"/>
                </a:solidFill>
                <a:effectLst/>
                <a:uLnTx/>
                <a:uFillTx/>
              </a:endParaRPr>
            </a:p>
          </p:txBody>
        </p:sp>
        <p:sp>
          <p:nvSpPr>
            <p:cNvPr id="21" name="Forme libre : forme 20">
              <a:extLst>
                <a:ext uri="{FF2B5EF4-FFF2-40B4-BE49-F238E27FC236}">
                  <a16:creationId xmlns:a16="http://schemas.microsoft.com/office/drawing/2014/main" id="{45DCDCC3-1895-6BF7-B667-169F08A8D1AF}"/>
                </a:ext>
              </a:extLst>
            </p:cNvPr>
            <p:cNvSpPr/>
            <p:nvPr/>
          </p:nvSpPr>
          <p:spPr>
            <a:xfrm>
              <a:off x="2260275" y="1318465"/>
              <a:ext cx="5864699" cy="2222374"/>
            </a:xfrm>
            <a:custGeom>
              <a:avLst/>
              <a:gdLst>
                <a:gd name="connsiteX0" fmla="*/ 5864700 w 5864699"/>
                <a:gd name="connsiteY0" fmla="*/ 1945263 h 2222374"/>
                <a:gd name="connsiteX1" fmla="*/ 5834990 w 5864699"/>
                <a:gd name="connsiteY1" fmla="*/ 2222375 h 2222374"/>
                <a:gd name="connsiteX2" fmla="*/ 2932571 w 5864699"/>
                <a:gd name="connsiteY2" fmla="*/ 336884 h 2222374"/>
                <a:gd name="connsiteX3" fmla="*/ 29975 w 5864699"/>
                <a:gd name="connsiteY3" fmla="*/ 2222375 h 2222374"/>
                <a:gd name="connsiteX4" fmla="*/ 0 w 5864699"/>
                <a:gd name="connsiteY4" fmla="*/ 1945263 h 2222374"/>
                <a:gd name="connsiteX5" fmla="*/ 2932571 w 5864699"/>
                <a:gd name="connsiteY5" fmla="*/ 0 h 2222374"/>
                <a:gd name="connsiteX6" fmla="*/ 5864700 w 5864699"/>
                <a:gd name="connsiteY6" fmla="*/ 1945263 h 222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4699" h="2222374">
                  <a:moveTo>
                    <a:pt x="5864700" y="1945263"/>
                  </a:moveTo>
                  <a:cubicBezTo>
                    <a:pt x="5864673" y="2038424"/>
                    <a:pt x="5854717" y="2131319"/>
                    <a:pt x="5834990" y="2222375"/>
                  </a:cubicBezTo>
                  <a:cubicBezTo>
                    <a:pt x="5834990" y="1180863"/>
                    <a:pt x="4535201" y="336884"/>
                    <a:pt x="2932571" y="336884"/>
                  </a:cubicBezTo>
                  <a:cubicBezTo>
                    <a:pt x="1329940" y="336884"/>
                    <a:pt x="29975" y="1180863"/>
                    <a:pt x="29975" y="2222375"/>
                  </a:cubicBezTo>
                  <a:cubicBezTo>
                    <a:pt x="10201" y="2131328"/>
                    <a:pt x="154" y="2038433"/>
                    <a:pt x="0" y="1945263"/>
                  </a:cubicBezTo>
                  <a:cubicBezTo>
                    <a:pt x="0" y="870947"/>
                    <a:pt x="1313140" y="0"/>
                    <a:pt x="2932571" y="0"/>
                  </a:cubicBezTo>
                  <a:cubicBezTo>
                    <a:pt x="4552001" y="0"/>
                    <a:pt x="5864700" y="870947"/>
                    <a:pt x="5864700" y="1945263"/>
                  </a:cubicBezTo>
                  <a:close/>
                </a:path>
              </a:pathLst>
            </a:custGeom>
            <a:grpFill/>
            <a:ln w="88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71C"/>
                </a:solidFill>
                <a:effectLst/>
                <a:uLnTx/>
                <a:uFillTx/>
              </a:endParaRPr>
            </a:p>
          </p:txBody>
        </p:sp>
      </p:grpSp>
    </p:spTree>
    <p:extLst>
      <p:ext uri="{BB962C8B-B14F-4D97-AF65-F5344CB8AC3E}">
        <p14:creationId xmlns:p14="http://schemas.microsoft.com/office/powerpoint/2010/main" val="44655959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86" r:id="rId31"/>
    <p:sldLayoutId id="2147483789" r:id="rId32"/>
    <p:sldLayoutId id="2147483796" r:id="rId33"/>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3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3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32.xml"/><Relationship Id="rId4" Type="http://schemas.microsoft.com/office/2007/relationships/hdphoto" Target="../media/hdphoto6.wdp"/></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8.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8.png"/><Relationship Id="rId1" Type="http://schemas.openxmlformats.org/officeDocument/2006/relationships/slideLayout" Target="../slideLayouts/slideLayout31.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3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1.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31.xml"/><Relationship Id="rId6" Type="http://schemas.openxmlformats.org/officeDocument/2006/relationships/image" Target="../media/image12.png"/><Relationship Id="rId5" Type="http://schemas.microsoft.com/office/2007/relationships/hdphoto" Target="../media/hdphoto3.wdp"/><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2928657" y="12712701"/>
            <a:ext cx="888402" cy="730250"/>
          </a:xfrm>
        </p:spPr>
        <p:txBody>
          <a:bodyPr/>
          <a:lstStyle/>
          <a:p>
            <a:fld id="{F4F0000C-B077-494E-B718-CD70329FDBC3}" type="slidenum">
              <a:rPr lang="en-US" i="1" smtClean="0"/>
              <a:t>1</a:t>
            </a:fld>
            <a:endParaRPr lang="en-US" i="1"/>
          </a:p>
        </p:txBody>
      </p:sp>
      <p:sp>
        <p:nvSpPr>
          <p:cNvPr id="11" name="Parallélogramme 10">
            <a:extLst>
              <a:ext uri="{FF2B5EF4-FFF2-40B4-BE49-F238E27FC236}">
                <a16:creationId xmlns:a16="http://schemas.microsoft.com/office/drawing/2014/main" id="{972EE429-54AD-E3F0-158A-DA8C37D31854}"/>
              </a:ext>
            </a:extLst>
          </p:cNvPr>
          <p:cNvSpPr/>
          <p:nvPr/>
        </p:nvSpPr>
        <p:spPr>
          <a:xfrm>
            <a:off x="-46711" y="-25353"/>
            <a:ext cx="10054311" cy="13741353"/>
          </a:xfrm>
          <a:prstGeom prst="rect">
            <a:avLst/>
          </a:prstGeom>
          <a:gradFill>
            <a:gsLst>
              <a:gs pos="0">
                <a:schemeClr val="bg1"/>
              </a:gs>
              <a:gs pos="100000">
                <a:schemeClr val="bg1">
                  <a:alpha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TextBox 38">
            <a:extLst>
              <a:ext uri="{FF2B5EF4-FFF2-40B4-BE49-F238E27FC236}">
                <a16:creationId xmlns:a16="http://schemas.microsoft.com/office/drawing/2014/main" id="{91FBF503-739D-B484-CA45-E2C29B7E3DFA}"/>
              </a:ext>
            </a:extLst>
          </p:cNvPr>
          <p:cNvSpPr txBox="1"/>
          <p:nvPr/>
        </p:nvSpPr>
        <p:spPr>
          <a:xfrm>
            <a:off x="1078928" y="9448266"/>
            <a:ext cx="5017071" cy="769441"/>
          </a:xfrm>
          <a:prstGeom prst="rect">
            <a:avLst/>
          </a:prstGeom>
          <a:noFill/>
        </p:spPr>
        <p:txBody>
          <a:bodyPr wrap="square" rtlCol="0" anchor="ctr">
            <a:spAutoFit/>
          </a:bodyPr>
          <a:lstStyle/>
          <a:p>
            <a:pPr algn="ctr"/>
            <a:r>
              <a:rPr lang="fr-FR" sz="4400" b="1" dirty="0">
                <a:solidFill>
                  <a:schemeClr val="bg1"/>
                </a:solidFill>
                <a:latin typeface="+mj-lt"/>
              </a:rPr>
              <a:t>Mois Année</a:t>
            </a:r>
          </a:p>
        </p:txBody>
      </p:sp>
      <p:cxnSp>
        <p:nvCxnSpPr>
          <p:cNvPr id="38" name="Connecteur droit 37">
            <a:extLst>
              <a:ext uri="{FF2B5EF4-FFF2-40B4-BE49-F238E27FC236}">
                <a16:creationId xmlns:a16="http://schemas.microsoft.com/office/drawing/2014/main" id="{7B105051-7AD8-0BB0-7E2B-B8EAE48420D7}"/>
              </a:ext>
            </a:extLst>
          </p:cNvPr>
          <p:cNvCxnSpPr>
            <a:cxnSpLocks/>
          </p:cNvCxnSpPr>
          <p:nvPr/>
        </p:nvCxnSpPr>
        <p:spPr>
          <a:xfrm>
            <a:off x="-25400" y="19050"/>
            <a:ext cx="24413489" cy="24251"/>
          </a:xfrm>
          <a:prstGeom prst="line">
            <a:avLst/>
          </a:prstGeom>
          <a:ln w="127000">
            <a:gradFill>
              <a:gsLst>
                <a:gs pos="0">
                  <a:srgbClr val="11AF50"/>
                </a:gs>
                <a:gs pos="100000">
                  <a:srgbClr val="F8880C"/>
                </a:gs>
              </a:gsLst>
              <a:lin ang="0" scaled="0"/>
            </a:gra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F7376CCF-7FB4-6631-31DB-C6BD65B710A5}"/>
              </a:ext>
            </a:extLst>
          </p:cNvPr>
          <p:cNvCxnSpPr>
            <a:cxnSpLocks/>
          </p:cNvCxnSpPr>
          <p:nvPr/>
        </p:nvCxnSpPr>
        <p:spPr>
          <a:xfrm>
            <a:off x="-12700" y="13652500"/>
            <a:ext cx="24413489" cy="24251"/>
          </a:xfrm>
          <a:prstGeom prst="line">
            <a:avLst/>
          </a:prstGeom>
          <a:ln w="127000">
            <a:gradFill>
              <a:gsLst>
                <a:gs pos="0">
                  <a:srgbClr val="11AF50"/>
                </a:gs>
                <a:gs pos="100000">
                  <a:srgbClr val="F8880C"/>
                </a:gs>
              </a:gsLst>
              <a:lin ang="0" scaled="0"/>
            </a:gra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F7C3055A-23C8-5340-7B39-5748C723194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514430" y="4875980"/>
            <a:ext cx="1545748" cy="765824"/>
          </a:xfrm>
          <a:prstGeom prst="rect">
            <a:avLst/>
          </a:prstGeom>
        </p:spPr>
      </p:pic>
      <p:pic>
        <p:nvPicPr>
          <p:cNvPr id="8" name="Espace réservé pour une image  7">
            <a:extLst>
              <a:ext uri="{FF2B5EF4-FFF2-40B4-BE49-F238E27FC236}">
                <a16:creationId xmlns:a16="http://schemas.microsoft.com/office/drawing/2014/main" id="{F20C6FB5-A0DD-4E25-AAA1-B92980F39E0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13" b="7813"/>
          <a:stretch>
            <a:fillRect/>
          </a:stretch>
        </p:blipFill>
        <p:spPr>
          <a:xfrm>
            <a:off x="-46711" y="69512"/>
            <a:ext cx="24447500" cy="13525547"/>
          </a:xfrm>
        </p:spPr>
      </p:pic>
      <p:pic>
        <p:nvPicPr>
          <p:cNvPr id="18" name="Image 17">
            <a:extLst>
              <a:ext uri="{FF2B5EF4-FFF2-40B4-BE49-F238E27FC236}">
                <a16:creationId xmlns:a16="http://schemas.microsoft.com/office/drawing/2014/main" id="{B62A9415-94ED-4746-A9B2-892114FEEE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4682" y="836976"/>
            <a:ext cx="3045424" cy="1982424"/>
          </a:xfrm>
          <a:prstGeom prst="rect">
            <a:avLst/>
          </a:prstGeom>
        </p:spPr>
      </p:pic>
      <p:sp>
        <p:nvSpPr>
          <p:cNvPr id="19" name="ZoneTexte 18">
            <a:extLst>
              <a:ext uri="{FF2B5EF4-FFF2-40B4-BE49-F238E27FC236}">
                <a16:creationId xmlns:a16="http://schemas.microsoft.com/office/drawing/2014/main" id="{172EEB1D-122E-4F66-80E1-1BD6BB345636}"/>
              </a:ext>
            </a:extLst>
          </p:cNvPr>
          <p:cNvSpPr txBox="1"/>
          <p:nvPr/>
        </p:nvSpPr>
        <p:spPr>
          <a:xfrm>
            <a:off x="4921304" y="10845899"/>
            <a:ext cx="14541392" cy="1015663"/>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fr-FR" sz="6000" b="1" dirty="0">
                <a:solidFill>
                  <a:schemeClr val="bg1"/>
                </a:solidFill>
                <a:effectLst>
                  <a:outerShdw blurRad="38100" dist="38100" dir="2700000" algn="tl">
                    <a:srgbClr val="000000">
                      <a:alpha val="43137"/>
                    </a:srgbClr>
                  </a:outerShdw>
                </a:effectLst>
              </a:rPr>
              <a:t>Présentation</a:t>
            </a:r>
          </a:p>
        </p:txBody>
      </p:sp>
      <p:sp>
        <p:nvSpPr>
          <p:cNvPr id="20" name="Rectangle: Rounded Corners 37">
            <a:extLst>
              <a:ext uri="{FF2B5EF4-FFF2-40B4-BE49-F238E27FC236}">
                <a16:creationId xmlns:a16="http://schemas.microsoft.com/office/drawing/2014/main" id="{5551B39C-28BB-43E9-A54D-B724AD4312FD}"/>
              </a:ext>
            </a:extLst>
          </p:cNvPr>
          <p:cNvSpPr/>
          <p:nvPr/>
        </p:nvSpPr>
        <p:spPr>
          <a:xfrm>
            <a:off x="1078928" y="8969077"/>
            <a:ext cx="5372671" cy="1162050"/>
          </a:xfrm>
          <a:prstGeom prst="roundRect">
            <a:avLst>
              <a:gd name="adj" fmla="val 34699"/>
            </a:avLst>
          </a:prstGeom>
          <a:solidFill>
            <a:srgbClr val="F888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6600" b="1" dirty="0"/>
              <a:t> 2024</a:t>
            </a:r>
          </a:p>
        </p:txBody>
      </p:sp>
      <p:sp>
        <p:nvSpPr>
          <p:cNvPr id="24" name="ZoneTexte 23">
            <a:extLst>
              <a:ext uri="{FF2B5EF4-FFF2-40B4-BE49-F238E27FC236}">
                <a16:creationId xmlns:a16="http://schemas.microsoft.com/office/drawing/2014/main" id="{AF9549DF-CE1E-49C7-9E4D-7F9C74A400DA}"/>
              </a:ext>
            </a:extLst>
          </p:cNvPr>
          <p:cNvSpPr txBox="1"/>
          <p:nvPr/>
        </p:nvSpPr>
        <p:spPr>
          <a:xfrm>
            <a:off x="203308" y="4006988"/>
            <a:ext cx="7367719" cy="424731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fr-FR" sz="9000" b="1" dirty="0">
                <a:solidFill>
                  <a:schemeClr val="bg1"/>
                </a:solidFill>
                <a:effectLst>
                  <a:outerShdw blurRad="38100" dist="38100" dir="2700000" algn="tl">
                    <a:srgbClr val="000000">
                      <a:alpha val="43137"/>
                    </a:srgbClr>
                  </a:outerShdw>
                </a:effectLst>
              </a:rPr>
              <a:t>GREEN IT </a:t>
            </a:r>
          </a:p>
          <a:p>
            <a:pPr algn="ctr"/>
            <a:r>
              <a:rPr lang="fr-FR" sz="9000" b="1" dirty="0">
                <a:solidFill>
                  <a:schemeClr val="bg1"/>
                </a:solidFill>
                <a:effectLst>
                  <a:outerShdw blurRad="38100" dist="38100" dir="2700000" algn="tl">
                    <a:srgbClr val="000000">
                      <a:alpha val="43137"/>
                    </a:srgbClr>
                  </a:outerShdw>
                </a:effectLst>
              </a:rPr>
              <a:t>ET </a:t>
            </a:r>
          </a:p>
          <a:p>
            <a:pPr algn="ctr"/>
            <a:r>
              <a:rPr lang="fr-FR" sz="9000" b="1" dirty="0">
                <a:solidFill>
                  <a:schemeClr val="bg1"/>
                </a:solidFill>
                <a:effectLst>
                  <a:outerShdw blurRad="38100" dist="38100" dir="2700000" algn="tl">
                    <a:srgbClr val="000000">
                      <a:alpha val="43137"/>
                    </a:srgbClr>
                  </a:outerShdw>
                </a:effectLst>
              </a:rPr>
              <a:t>ECO INDEX</a:t>
            </a:r>
          </a:p>
        </p:txBody>
      </p:sp>
    </p:spTree>
    <p:extLst>
      <p:ext uri="{BB962C8B-B14F-4D97-AF65-F5344CB8AC3E}">
        <p14:creationId xmlns:p14="http://schemas.microsoft.com/office/powerpoint/2010/main" val="1909736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anim calcmode="lin" valueType="num">
                                      <p:cBhvr>
                                        <p:cTn id="13" dur="500" fill="hold"/>
                                        <p:tgtEl>
                                          <p:spTgt spid="18"/>
                                        </p:tgtEl>
                                        <p:attrNameLst>
                                          <p:attrName>ppt_x</p:attrName>
                                        </p:attrNameLst>
                                      </p:cBhvr>
                                      <p:tavLst>
                                        <p:tav tm="0">
                                          <p:val>
                                            <p:strVal val="#ppt_x"/>
                                          </p:val>
                                        </p:tav>
                                        <p:tav tm="100000">
                                          <p:val>
                                            <p:strVal val="#ppt_x"/>
                                          </p:val>
                                        </p:tav>
                                      </p:tavLst>
                                    </p:anim>
                                    <p:anim calcmode="lin" valueType="num">
                                      <p:cBhvr>
                                        <p:cTn id="14" dur="5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anim calcmode="lin" valueType="num">
                                      <p:cBhvr>
                                        <p:cTn id="18" dur="500" fill="hold"/>
                                        <p:tgtEl>
                                          <p:spTgt spid="19"/>
                                        </p:tgtEl>
                                        <p:attrNameLst>
                                          <p:attrName>ppt_x</p:attrName>
                                        </p:attrNameLst>
                                      </p:cBhvr>
                                      <p:tavLst>
                                        <p:tav tm="0">
                                          <p:val>
                                            <p:strVal val="#ppt_x"/>
                                          </p:val>
                                        </p:tav>
                                        <p:tav tm="100000">
                                          <p:val>
                                            <p:strVal val="#ppt_x"/>
                                          </p:val>
                                        </p:tav>
                                      </p:tavLst>
                                    </p:anim>
                                    <p:anim calcmode="lin" valueType="num">
                                      <p:cBhvr>
                                        <p:cTn id="19" dur="5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anim calcmode="lin" valueType="num">
                                      <p:cBhvr>
                                        <p:cTn id="23" dur="500" fill="hold"/>
                                        <p:tgtEl>
                                          <p:spTgt spid="20"/>
                                        </p:tgtEl>
                                        <p:attrNameLst>
                                          <p:attrName>ppt_x</p:attrName>
                                        </p:attrNameLst>
                                      </p:cBhvr>
                                      <p:tavLst>
                                        <p:tav tm="0">
                                          <p:val>
                                            <p:strVal val="#ppt_x"/>
                                          </p:val>
                                        </p:tav>
                                        <p:tav tm="100000">
                                          <p:val>
                                            <p:strVal val="#ppt_x"/>
                                          </p:val>
                                        </p:tav>
                                      </p:tavLst>
                                    </p:anim>
                                    <p:anim calcmode="lin" valueType="num">
                                      <p:cBhvr>
                                        <p:cTn id="24" dur="5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anim calcmode="lin" valueType="num">
                                      <p:cBhvr>
                                        <p:cTn id="28" dur="500" fill="hold"/>
                                        <p:tgtEl>
                                          <p:spTgt spid="24"/>
                                        </p:tgtEl>
                                        <p:attrNameLst>
                                          <p:attrName>ppt_x</p:attrName>
                                        </p:attrNameLst>
                                      </p:cBhvr>
                                      <p:tavLst>
                                        <p:tav tm="0">
                                          <p:val>
                                            <p:strVal val="#ppt_x"/>
                                          </p:val>
                                        </p:tav>
                                        <p:tav tm="100000">
                                          <p:val>
                                            <p:strVal val="#ppt_x"/>
                                          </p:val>
                                        </p:tav>
                                      </p:tavLst>
                                    </p:anim>
                                    <p:anim calcmode="lin" valueType="num">
                                      <p:cBhvr>
                                        <p:cTn id="2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19" grpId="0"/>
      <p:bldP spid="20" grpId="0" animBg="1"/>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3AFEAF5-5579-4D74-9122-45BEE0600651}"/>
              </a:ext>
            </a:extLst>
          </p:cNvPr>
          <p:cNvSpPr txBox="1">
            <a:spLocks/>
          </p:cNvSpPr>
          <p:nvPr/>
        </p:nvSpPr>
        <p:spPr>
          <a:xfrm>
            <a:off x="625834" y="5900439"/>
            <a:ext cx="4890072" cy="1915121"/>
          </a:xfrm>
          <a:prstGeom prst="rect">
            <a:avLst/>
          </a:prstGeom>
          <a:noFill/>
          <a:ln>
            <a:noFill/>
          </a:ln>
        </p:spPr>
        <p:txBody>
          <a:bodyPr wrap="square" lIns="144000" tIns="72000" rIns="72000" bIns="7200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fr-FR" sz="11500" spc="0" dirty="0">
                <a:solidFill>
                  <a:schemeClr val="bg1"/>
                </a:solidFill>
                <a:latin typeface="Montserrat SemiBold" panose="00000700000000000000" pitchFamily="50" charset="0"/>
                <a:ea typeface="Open Sans" panose="020B0606030504020204" pitchFamily="34" charset="0"/>
                <a:cs typeface="Open Sans" panose="020B0606030504020204" pitchFamily="34" charset="0"/>
              </a:rPr>
              <a:t>03</a:t>
            </a:r>
          </a:p>
        </p:txBody>
      </p:sp>
      <p:pic>
        <p:nvPicPr>
          <p:cNvPr id="30" name="Image 29">
            <a:extLst>
              <a:ext uri="{FF2B5EF4-FFF2-40B4-BE49-F238E27FC236}">
                <a16:creationId xmlns:a16="http://schemas.microsoft.com/office/drawing/2014/main" id="{E49B135E-1830-498C-849B-62BA7CB4F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35050" y="1810872"/>
            <a:ext cx="9601200" cy="10985296"/>
          </a:xfrm>
          <a:prstGeom prst="rect">
            <a:avLst/>
          </a:prstGeom>
        </p:spPr>
      </p:pic>
      <p:sp>
        <p:nvSpPr>
          <p:cNvPr id="31" name="ZoneTexte 30">
            <a:extLst>
              <a:ext uri="{FF2B5EF4-FFF2-40B4-BE49-F238E27FC236}">
                <a16:creationId xmlns:a16="http://schemas.microsoft.com/office/drawing/2014/main" id="{F71815C0-19F9-425E-8DD2-0D00D8FF2F22}"/>
              </a:ext>
            </a:extLst>
          </p:cNvPr>
          <p:cNvSpPr txBox="1"/>
          <p:nvPr/>
        </p:nvSpPr>
        <p:spPr>
          <a:xfrm>
            <a:off x="625834" y="7551702"/>
            <a:ext cx="12918716" cy="4524315"/>
          </a:xfrm>
          <a:prstGeom prst="rect">
            <a:avLst/>
          </a:prstGeom>
          <a:noFill/>
        </p:spPr>
        <p:txBody>
          <a:bodyPr wrap="square">
            <a:spAutoFit/>
          </a:bodyPr>
          <a:lstStyle/>
          <a:p>
            <a:r>
              <a:rPr lang="fr-FR" sz="9600" spc="0" dirty="0">
                <a:solidFill>
                  <a:srgbClr val="38A257"/>
                </a:solidFill>
                <a:latin typeface="Montserrat" panose="00000500000000000000" pitchFamily="2" charset="0"/>
                <a:ea typeface="Open Sans" panose="020B0606030504020204" pitchFamily="34" charset="0"/>
                <a:cs typeface="Open Sans" panose="020B0606030504020204" pitchFamily="34" charset="0"/>
              </a:rPr>
              <a:t>LES FONDEMENTS DU GREEN IT</a:t>
            </a:r>
          </a:p>
          <a:p>
            <a:endParaRPr lang="fr-FR" sz="9600" spc="0" dirty="0">
              <a:latin typeface="Montserrat" panose="00000500000000000000" pitchFamily="2" charset="0"/>
              <a:ea typeface="Open Sans" panose="020B0606030504020204" pitchFamily="34" charset="0"/>
              <a:cs typeface="Open Sans" panose="020B0606030504020204" pitchFamily="34" charset="0"/>
            </a:endParaRPr>
          </a:p>
        </p:txBody>
      </p:sp>
      <p:sp>
        <p:nvSpPr>
          <p:cNvPr id="32" name="Title 1">
            <a:extLst>
              <a:ext uri="{FF2B5EF4-FFF2-40B4-BE49-F238E27FC236}">
                <a16:creationId xmlns:a16="http://schemas.microsoft.com/office/drawing/2014/main" id="{9B0BEC39-A747-444E-A36A-916FE35F92FB}"/>
              </a:ext>
            </a:extLst>
          </p:cNvPr>
          <p:cNvSpPr txBox="1">
            <a:spLocks/>
          </p:cNvSpPr>
          <p:nvPr/>
        </p:nvSpPr>
        <p:spPr>
          <a:xfrm>
            <a:off x="657288" y="4942878"/>
            <a:ext cx="4890072" cy="1915121"/>
          </a:xfrm>
          <a:prstGeom prst="rect">
            <a:avLst/>
          </a:prstGeom>
          <a:noFill/>
          <a:ln>
            <a:noFill/>
          </a:ln>
        </p:spPr>
        <p:txBody>
          <a:bodyPr wrap="square" lIns="144000" tIns="72000" rIns="72000" bIns="7200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fr-FR" sz="11500" spc="0" dirty="0">
                <a:solidFill>
                  <a:srgbClr val="38A257"/>
                </a:solidFill>
                <a:latin typeface="Montserrat SemiBold" panose="00000700000000000000" pitchFamily="50" charset="0"/>
                <a:ea typeface="Open Sans" panose="020B0606030504020204" pitchFamily="34" charset="0"/>
                <a:cs typeface="Open Sans" panose="020B0606030504020204" pitchFamily="34" charset="0"/>
              </a:rPr>
              <a:t>03</a:t>
            </a:r>
          </a:p>
        </p:txBody>
      </p:sp>
      <p:pic>
        <p:nvPicPr>
          <p:cNvPr id="33" name="Image 32">
            <a:extLst>
              <a:ext uri="{FF2B5EF4-FFF2-40B4-BE49-F238E27FC236}">
                <a16:creationId xmlns:a16="http://schemas.microsoft.com/office/drawing/2014/main" id="{C9928D03-A241-4389-A20C-1E6D0E7FE9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7288" y="808579"/>
            <a:ext cx="2873608" cy="1870580"/>
          </a:xfrm>
          <a:prstGeom prst="rect">
            <a:avLst/>
          </a:prstGeom>
        </p:spPr>
      </p:pic>
    </p:spTree>
    <p:extLst>
      <p:ext uri="{BB962C8B-B14F-4D97-AF65-F5344CB8AC3E}">
        <p14:creationId xmlns:p14="http://schemas.microsoft.com/office/powerpoint/2010/main" val="24906862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par>
                                <p:cTn id="12" presetID="42" presetClass="entr" presetSubtype="0"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anim calcmode="lin" valueType="num">
                                      <p:cBhvr>
                                        <p:cTn id="15" dur="500" fill="hold"/>
                                        <p:tgtEl>
                                          <p:spTgt spid="33"/>
                                        </p:tgtEl>
                                        <p:attrNameLst>
                                          <p:attrName>ppt_x</p:attrName>
                                        </p:attrNameLst>
                                      </p:cBhvr>
                                      <p:tavLst>
                                        <p:tav tm="0">
                                          <p:val>
                                            <p:strVal val="#ppt_x"/>
                                          </p:val>
                                        </p:tav>
                                        <p:tav tm="100000">
                                          <p:val>
                                            <p:strVal val="#ppt_x"/>
                                          </p:val>
                                        </p:tav>
                                      </p:tavLst>
                                    </p:anim>
                                    <p:anim calcmode="lin" valueType="num">
                                      <p:cBhvr>
                                        <p:cTn id="16"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428745-3D62-E7AF-3FFE-16CB97B55A4C}"/>
              </a:ext>
            </a:extLst>
          </p:cNvPr>
          <p:cNvSpPr txBox="1"/>
          <p:nvPr/>
        </p:nvSpPr>
        <p:spPr>
          <a:xfrm>
            <a:off x="1523999" y="6106018"/>
            <a:ext cx="19373851" cy="2822632"/>
          </a:xfrm>
          <a:prstGeom prst="rect">
            <a:avLst/>
          </a:prstGeom>
          <a:noFill/>
        </p:spPr>
        <p:txBody>
          <a:bodyPr wrap="square" lIns="0" tIns="0" rIns="0" bIns="0" rtlCol="0">
            <a:spAutoFit/>
          </a:bodyPr>
          <a:lstStyle/>
          <a:p>
            <a:pPr>
              <a:lnSpc>
                <a:spcPct val="130000"/>
              </a:lnSpc>
              <a:spcAft>
                <a:spcPts val="1800"/>
              </a:spcAft>
            </a:pPr>
            <a:r>
              <a:rPr lang="fr-FR" dirty="0">
                <a:solidFill>
                  <a:schemeClr val="tx2"/>
                </a:solidFill>
                <a:latin typeface="Montserrat" panose="00000500000000000000" pitchFamily="2" charset="0"/>
                <a:ea typeface="Open Sans" panose="020B0606030504020204" pitchFamily="34" charset="0"/>
                <a:cs typeface="Open Sans" panose="020B0606030504020204" pitchFamily="34" charset="0"/>
              </a:rPr>
              <a:t>Le Green IT vise à réduire l'impact environnemental du numérique en minimisant la consommation énergétique et l'empreinte carbone des équipements et logiciels. Ses éléments clés incluent l'écoconception, la gestion des déchets électroniques, l'optimisation des modes de travail et l'utilisation d'énergies renouvelables. Ces pratiques sont cruciales pour une transition numérique plus responsable.</a:t>
            </a:r>
          </a:p>
        </p:txBody>
      </p:sp>
      <p:sp>
        <p:nvSpPr>
          <p:cNvPr id="6" name="Title 1">
            <a:extLst>
              <a:ext uri="{FF2B5EF4-FFF2-40B4-BE49-F238E27FC236}">
                <a16:creationId xmlns:a16="http://schemas.microsoft.com/office/drawing/2014/main" id="{C8941641-20E9-9E67-1F53-87711AE246D0}"/>
              </a:ext>
            </a:extLst>
          </p:cNvPr>
          <p:cNvSpPr txBox="1">
            <a:spLocks/>
          </p:cNvSpPr>
          <p:nvPr/>
        </p:nvSpPr>
        <p:spPr>
          <a:xfrm>
            <a:off x="1523999" y="2412699"/>
            <a:ext cx="21336000" cy="3693319"/>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fr-FR" sz="6000" spc="0" dirty="0">
                <a:solidFill>
                  <a:srgbClr val="E36B09"/>
                </a:solidFill>
                <a:latin typeface="Montserrat SemiBold" panose="00000700000000000000" pitchFamily="50" charset="0"/>
                <a:ea typeface="Open Sans" panose="020B0606030504020204" pitchFamily="34" charset="0"/>
                <a:cs typeface="Open Sans" panose="020B0606030504020204" pitchFamily="34" charset="0"/>
              </a:rPr>
              <a:t>Les Fondements du Green IT : Éléments Clés pour une Transition Numérique Responsable</a:t>
            </a:r>
          </a:p>
          <a:p>
            <a:pPr algn="l"/>
            <a:endParaRPr lang="fr-FR" sz="6000" spc="0" dirty="0">
              <a:solidFill>
                <a:srgbClr val="E36B09"/>
              </a:solidFill>
              <a:latin typeface="Montserrat SemiBold" panose="00000700000000000000" pitchFamily="50" charset="0"/>
              <a:ea typeface="Open Sans" panose="020B0606030504020204" pitchFamily="34" charset="0"/>
              <a:cs typeface="Open Sans" panose="020B0606030504020204" pitchFamily="34" charset="0"/>
            </a:endParaRPr>
          </a:p>
          <a:p>
            <a:pPr algn="l"/>
            <a:endParaRPr lang="en-US" sz="6000" spc="0" dirty="0">
              <a:solidFill>
                <a:schemeClr val="tx1"/>
              </a:solidFill>
              <a:latin typeface="Montserrat SemiBold" panose="000007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99993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au 8">
            <a:extLst>
              <a:ext uri="{FF2B5EF4-FFF2-40B4-BE49-F238E27FC236}">
                <a16:creationId xmlns:a16="http://schemas.microsoft.com/office/drawing/2014/main" id="{A33435AC-D069-4F2E-BD91-DD4BB7BA074E}"/>
              </a:ext>
            </a:extLst>
          </p:cNvPr>
          <p:cNvGraphicFramePr>
            <a:graphicFrameLocks noGrp="1"/>
          </p:cNvGraphicFramePr>
          <p:nvPr>
            <p:extLst>
              <p:ext uri="{D42A27DB-BD31-4B8C-83A1-F6EECF244321}">
                <p14:modId xmlns:p14="http://schemas.microsoft.com/office/powerpoint/2010/main" val="419174279"/>
              </p:ext>
            </p:extLst>
          </p:nvPr>
        </p:nvGraphicFramePr>
        <p:xfrm>
          <a:off x="1839433" y="2552107"/>
          <a:ext cx="21611116" cy="9691329"/>
        </p:xfrm>
        <a:graphic>
          <a:graphicData uri="http://schemas.openxmlformats.org/drawingml/2006/table">
            <a:tbl>
              <a:tblPr firstRow="1" firstCol="1" bandRow="1">
                <a:tableStyleId>{69012ECD-51FC-41F1-AA8D-1B2483CD663E}</a:tableStyleId>
              </a:tblPr>
              <a:tblGrid>
                <a:gridCol w="4144565">
                  <a:extLst>
                    <a:ext uri="{9D8B030D-6E8A-4147-A177-3AD203B41FA5}">
                      <a16:colId xmlns:a16="http://schemas.microsoft.com/office/drawing/2014/main" val="751845896"/>
                    </a:ext>
                  </a:extLst>
                </a:gridCol>
                <a:gridCol w="17466551">
                  <a:extLst>
                    <a:ext uri="{9D8B030D-6E8A-4147-A177-3AD203B41FA5}">
                      <a16:colId xmlns:a16="http://schemas.microsoft.com/office/drawing/2014/main" val="3705983622"/>
                    </a:ext>
                  </a:extLst>
                </a:gridCol>
              </a:tblGrid>
              <a:tr h="993305">
                <a:tc>
                  <a:txBody>
                    <a:bodyPr/>
                    <a:lstStyle/>
                    <a:p>
                      <a:r>
                        <a:rPr lang="fr-FR" sz="2800" b="1" dirty="0">
                          <a:latin typeface="Montserrat" panose="00000500000000000000" pitchFamily="2" charset="0"/>
                        </a:rPr>
                        <a:t>COMPOSANT/PRATIQUE</a:t>
                      </a:r>
                      <a:endParaRPr lang="fr-FR" sz="2800" dirty="0">
                        <a:latin typeface="Montserrat" panose="00000500000000000000" pitchFamily="2" charset="0"/>
                      </a:endParaRPr>
                    </a:p>
                  </a:txBody>
                  <a:tcPr anchor="ctr"/>
                </a:tc>
                <a:tc>
                  <a:txBody>
                    <a:bodyPr/>
                    <a:lstStyle/>
                    <a:p>
                      <a:pPr algn="ctr"/>
                      <a:r>
                        <a:rPr lang="fr-FR" sz="2800" b="1" dirty="0">
                          <a:latin typeface="Montserrat" panose="00000500000000000000" pitchFamily="2" charset="0"/>
                        </a:rPr>
                        <a:t>DESCRIPTION</a:t>
                      </a:r>
                      <a:endParaRPr lang="fr-FR" sz="2800" dirty="0">
                        <a:latin typeface="Montserrat" panose="00000500000000000000" pitchFamily="2" charset="0"/>
                      </a:endParaRPr>
                    </a:p>
                  </a:txBody>
                  <a:tcPr anchor="ctr"/>
                </a:tc>
                <a:extLst>
                  <a:ext uri="{0D108BD9-81ED-4DB2-BD59-A6C34878D82A}">
                    <a16:rowId xmlns:a16="http://schemas.microsoft.com/office/drawing/2014/main" val="3874424678"/>
                  </a:ext>
                </a:extLst>
              </a:tr>
              <a:tr h="2102778">
                <a:tc>
                  <a:txBody>
                    <a:bodyPr/>
                    <a:lstStyle/>
                    <a:p>
                      <a:r>
                        <a:rPr lang="fr-FR" sz="2600" b="1" dirty="0">
                          <a:latin typeface="Montserrat" panose="00000500000000000000" pitchFamily="2" charset="0"/>
                        </a:rPr>
                        <a:t>Optimisation des Centres de Données</a:t>
                      </a:r>
                      <a:endParaRPr lang="fr-FR" sz="2600" dirty="0">
                        <a:latin typeface="Montserrat" panose="00000500000000000000" pitchFamily="2" charset="0"/>
                      </a:endParaRPr>
                    </a:p>
                  </a:txBody>
                  <a:tcPr anchor="ctr"/>
                </a:tc>
                <a:tc>
                  <a:txBody>
                    <a:bodyPr/>
                    <a:lstStyle/>
                    <a:p>
                      <a:pPr marL="0" indent="0">
                        <a:buFontTx/>
                        <a:buNone/>
                      </a:pPr>
                      <a:r>
                        <a:rPr lang="fr-FR" sz="2600" b="1" dirty="0">
                          <a:latin typeface="Montserrat" panose="00000500000000000000" pitchFamily="2" charset="0"/>
                        </a:rPr>
                        <a:t>Virtualisation</a:t>
                      </a:r>
                      <a:r>
                        <a:rPr lang="fr-FR" sz="2600" dirty="0">
                          <a:latin typeface="Montserrat" panose="00000500000000000000" pitchFamily="2" charset="0"/>
                        </a:rPr>
                        <a:t> : Réduire le nombre de serveurs physiques en utilisant des machines virtuelles. </a:t>
                      </a:r>
                    </a:p>
                    <a:p>
                      <a:pPr marL="0" indent="0">
                        <a:buFontTx/>
                        <a:buNone/>
                      </a:pPr>
                      <a:r>
                        <a:rPr lang="fr-FR" sz="2600" b="1" dirty="0">
                          <a:latin typeface="Montserrat" panose="00000500000000000000" pitchFamily="2" charset="0"/>
                        </a:rPr>
                        <a:t>Efficacité Énergétique</a:t>
                      </a:r>
                      <a:r>
                        <a:rPr lang="fr-FR" sz="2600" dirty="0">
                          <a:latin typeface="Montserrat" panose="00000500000000000000" pitchFamily="2" charset="0"/>
                        </a:rPr>
                        <a:t> : Utiliser des équipements et des technologies plus efficaces pour réduire la consommation d'énergie. </a:t>
                      </a:r>
                    </a:p>
                    <a:p>
                      <a:pPr marL="0" indent="0">
                        <a:buFontTx/>
                        <a:buNone/>
                      </a:pPr>
                      <a:r>
                        <a:rPr lang="fr-FR" sz="2600" b="1" dirty="0">
                          <a:latin typeface="Montserrat" panose="00000500000000000000" pitchFamily="2" charset="0"/>
                        </a:rPr>
                        <a:t>Refroidissement Avancé</a:t>
                      </a:r>
                      <a:r>
                        <a:rPr lang="fr-FR" sz="2600" dirty="0">
                          <a:latin typeface="Montserrat" panose="00000500000000000000" pitchFamily="2" charset="0"/>
                        </a:rPr>
                        <a:t> : Mettre en place des systèmes de refroidissement plus efficaces, comme le refroidissement liquide ou le free cooling.</a:t>
                      </a:r>
                    </a:p>
                  </a:txBody>
                  <a:tcPr anchor="ctr"/>
                </a:tc>
                <a:extLst>
                  <a:ext uri="{0D108BD9-81ED-4DB2-BD59-A6C34878D82A}">
                    <a16:rowId xmlns:a16="http://schemas.microsoft.com/office/drawing/2014/main" val="2085539579"/>
                  </a:ext>
                </a:extLst>
              </a:tr>
              <a:tr h="1234391">
                <a:tc>
                  <a:txBody>
                    <a:bodyPr/>
                    <a:lstStyle/>
                    <a:p>
                      <a:r>
                        <a:rPr lang="fr-FR" sz="2600" b="1" dirty="0">
                          <a:latin typeface="Montserrat" panose="00000500000000000000" pitchFamily="2" charset="0"/>
                        </a:rPr>
                        <a:t>Conception de Logiciels Éco-Efficaces</a:t>
                      </a:r>
                      <a:endParaRPr lang="fr-FR" sz="2600" dirty="0">
                        <a:latin typeface="Montserrat" panose="00000500000000000000" pitchFamily="2" charset="0"/>
                      </a:endParaRPr>
                    </a:p>
                  </a:txBody>
                  <a:tcPr anchor="ctr"/>
                </a:tc>
                <a:tc>
                  <a:txBody>
                    <a:bodyPr/>
                    <a:lstStyle/>
                    <a:p>
                      <a:r>
                        <a:rPr lang="fr-FR" sz="2600" b="1" dirty="0">
                          <a:latin typeface="Montserrat" panose="00000500000000000000" pitchFamily="2" charset="0"/>
                        </a:rPr>
                        <a:t>Code Optimisé</a:t>
                      </a:r>
                      <a:r>
                        <a:rPr lang="fr-FR" sz="2600" dirty="0">
                          <a:latin typeface="Montserrat" panose="00000500000000000000" pitchFamily="2" charset="0"/>
                        </a:rPr>
                        <a:t> : Écrire des logiciels nécessitant moins de ressources pour fonctionner. </a:t>
                      </a:r>
                    </a:p>
                    <a:p>
                      <a:r>
                        <a:rPr lang="fr-FR" sz="2600" b="1" dirty="0">
                          <a:latin typeface="Montserrat" panose="00000500000000000000" pitchFamily="2" charset="0"/>
                        </a:rPr>
                        <a:t>Gestion Intelligente des Ressources</a:t>
                      </a:r>
                      <a:r>
                        <a:rPr lang="fr-FR" sz="2600" dirty="0">
                          <a:latin typeface="Montserrat" panose="00000500000000000000" pitchFamily="2" charset="0"/>
                        </a:rPr>
                        <a:t> : Développer des applications optimisant l'utilisation des ressources matérielles et logicielles.</a:t>
                      </a:r>
                    </a:p>
                  </a:txBody>
                  <a:tcPr anchor="ctr"/>
                </a:tc>
                <a:extLst>
                  <a:ext uri="{0D108BD9-81ED-4DB2-BD59-A6C34878D82A}">
                    <a16:rowId xmlns:a16="http://schemas.microsoft.com/office/drawing/2014/main" val="1780599177"/>
                  </a:ext>
                </a:extLst>
              </a:tr>
              <a:tr h="2020262">
                <a:tc>
                  <a:txBody>
                    <a:bodyPr/>
                    <a:lstStyle/>
                    <a:p>
                      <a:r>
                        <a:rPr lang="fr-FR" sz="2600" b="1">
                          <a:latin typeface="Montserrat" panose="00000500000000000000" pitchFamily="2" charset="0"/>
                        </a:rPr>
                        <a:t>Gestion des Déchets Électroniques</a:t>
                      </a:r>
                      <a:endParaRPr lang="fr-FR" sz="2600">
                        <a:latin typeface="Montserrat" panose="00000500000000000000" pitchFamily="2" charset="0"/>
                      </a:endParaRPr>
                    </a:p>
                  </a:txBody>
                  <a:tcPr anchor="ctr"/>
                </a:tc>
                <a:tc>
                  <a:txBody>
                    <a:bodyPr/>
                    <a:lstStyle/>
                    <a:p>
                      <a:pPr marL="0" indent="0">
                        <a:buFontTx/>
                        <a:buNone/>
                      </a:pPr>
                      <a:r>
                        <a:rPr lang="fr-FR" sz="2600" b="1" dirty="0">
                          <a:latin typeface="Montserrat" panose="00000500000000000000" pitchFamily="2" charset="0"/>
                        </a:rPr>
                        <a:t>Recyclage</a:t>
                      </a:r>
                      <a:r>
                        <a:rPr lang="fr-FR" sz="2600" dirty="0">
                          <a:latin typeface="Montserrat" panose="00000500000000000000" pitchFamily="2" charset="0"/>
                        </a:rPr>
                        <a:t> : Mettre en place des programmes de recyclage pour les équipements électroniques obsolètes. </a:t>
                      </a:r>
                    </a:p>
                    <a:p>
                      <a:pPr marL="0" indent="0">
                        <a:buFontTx/>
                        <a:buNone/>
                      </a:pPr>
                      <a:r>
                        <a:rPr lang="fr-FR" sz="2600" b="1" dirty="0">
                          <a:latin typeface="Montserrat" panose="00000500000000000000" pitchFamily="2" charset="0"/>
                        </a:rPr>
                        <a:t>Réutilisation</a:t>
                      </a:r>
                      <a:r>
                        <a:rPr lang="fr-FR" sz="2600" dirty="0">
                          <a:latin typeface="Montserrat" panose="00000500000000000000" pitchFamily="2" charset="0"/>
                        </a:rPr>
                        <a:t> : Encourager la réutilisation des composants et des appareils pour prolonger leur durée de vie. </a:t>
                      </a:r>
                    </a:p>
                    <a:p>
                      <a:pPr marL="0" indent="0">
                        <a:buFontTx/>
                        <a:buNone/>
                      </a:pPr>
                      <a:r>
                        <a:rPr lang="fr-FR" sz="2600" b="1" dirty="0">
                          <a:latin typeface="Montserrat" panose="00000500000000000000" pitchFamily="2" charset="0"/>
                        </a:rPr>
                        <a:t>Gestion Responsable des Déchets</a:t>
                      </a:r>
                      <a:r>
                        <a:rPr lang="fr-FR" sz="2600" dirty="0">
                          <a:latin typeface="Montserrat" panose="00000500000000000000" pitchFamily="2" charset="0"/>
                        </a:rPr>
                        <a:t> : Assurer un traitement écologique et sécurisé des déchets électroniques.</a:t>
                      </a:r>
                    </a:p>
                  </a:txBody>
                  <a:tcPr anchor="ctr"/>
                </a:tc>
                <a:extLst>
                  <a:ext uri="{0D108BD9-81ED-4DB2-BD59-A6C34878D82A}">
                    <a16:rowId xmlns:a16="http://schemas.microsoft.com/office/drawing/2014/main" val="3710960144"/>
                  </a:ext>
                </a:extLst>
              </a:tr>
              <a:tr h="1618424">
                <a:tc>
                  <a:txBody>
                    <a:bodyPr/>
                    <a:lstStyle/>
                    <a:p>
                      <a:r>
                        <a:rPr lang="fr-FR" sz="2600" b="1">
                          <a:latin typeface="Montserrat" panose="00000500000000000000" pitchFamily="2" charset="0"/>
                        </a:rPr>
                        <a:t>Utilisation de Sources d'Énergie Renouvelable</a:t>
                      </a:r>
                      <a:endParaRPr lang="fr-FR" sz="2600">
                        <a:latin typeface="Montserrat" panose="00000500000000000000" pitchFamily="2" charset="0"/>
                      </a:endParaRPr>
                    </a:p>
                  </a:txBody>
                  <a:tcPr anchor="ctr"/>
                </a:tc>
                <a:tc>
                  <a:txBody>
                    <a:bodyPr/>
                    <a:lstStyle/>
                    <a:p>
                      <a:pPr marL="0" indent="0">
                        <a:buFontTx/>
                        <a:buNone/>
                      </a:pPr>
                      <a:r>
                        <a:rPr lang="fr-FR" sz="2600" b="1" dirty="0">
                          <a:latin typeface="Montserrat" panose="00000500000000000000" pitchFamily="2" charset="0"/>
                        </a:rPr>
                        <a:t>Énergies Renouvelables</a:t>
                      </a:r>
                      <a:r>
                        <a:rPr lang="fr-FR" sz="2600" dirty="0">
                          <a:latin typeface="Montserrat" panose="00000500000000000000" pitchFamily="2" charset="0"/>
                        </a:rPr>
                        <a:t> : Alimenter les infrastructures IT avec des sources d'énergie renouvelable (solaire, éolien, hydroélectricité). </a:t>
                      </a:r>
                    </a:p>
                    <a:p>
                      <a:pPr marL="0" indent="0">
                        <a:buFontTx/>
                        <a:buNone/>
                      </a:pPr>
                      <a:r>
                        <a:rPr lang="fr-FR" sz="2600" b="1" dirty="0">
                          <a:latin typeface="Montserrat" panose="00000500000000000000" pitchFamily="2" charset="0"/>
                        </a:rPr>
                        <a:t>Efficacité Énergétique</a:t>
                      </a:r>
                      <a:r>
                        <a:rPr lang="fr-FR" sz="2600" dirty="0">
                          <a:latin typeface="Montserrat" panose="00000500000000000000" pitchFamily="2" charset="0"/>
                        </a:rPr>
                        <a:t> : Améliorer l'efficacité énergétique globale des infrastructures pour réduire la dépendance aux sources d'énergie non renouvelables.</a:t>
                      </a:r>
                    </a:p>
                  </a:txBody>
                  <a:tcPr anchor="ctr"/>
                </a:tc>
                <a:extLst>
                  <a:ext uri="{0D108BD9-81ED-4DB2-BD59-A6C34878D82A}">
                    <a16:rowId xmlns:a16="http://schemas.microsoft.com/office/drawing/2014/main" val="16055383"/>
                  </a:ext>
                </a:extLst>
              </a:tr>
              <a:tr h="1618424">
                <a:tc>
                  <a:txBody>
                    <a:bodyPr/>
                    <a:lstStyle/>
                    <a:p>
                      <a:r>
                        <a:rPr lang="fr-FR" sz="2600" b="1">
                          <a:latin typeface="Montserrat" panose="00000500000000000000" pitchFamily="2" charset="0"/>
                        </a:rPr>
                        <a:t>Conception Durable du Matériel</a:t>
                      </a:r>
                      <a:endParaRPr lang="fr-FR" sz="2600">
                        <a:latin typeface="Montserrat" panose="00000500000000000000" pitchFamily="2" charset="0"/>
                      </a:endParaRPr>
                    </a:p>
                  </a:txBody>
                  <a:tcPr anchor="ctr"/>
                </a:tc>
                <a:tc>
                  <a:txBody>
                    <a:bodyPr/>
                    <a:lstStyle/>
                    <a:p>
                      <a:r>
                        <a:rPr lang="fr-FR" sz="2600" b="1" dirty="0">
                          <a:latin typeface="Montserrat" panose="00000500000000000000" pitchFamily="2" charset="0"/>
                        </a:rPr>
                        <a:t>Matériaux Écologiques</a:t>
                      </a:r>
                      <a:r>
                        <a:rPr lang="fr-FR" sz="2600" dirty="0">
                          <a:latin typeface="Montserrat" panose="00000500000000000000" pitchFamily="2" charset="0"/>
                        </a:rPr>
                        <a:t> : Utiliser des matériaux moins polluants et plus recyclables dans la fabrication de matériel informatique.</a:t>
                      </a:r>
                    </a:p>
                    <a:p>
                      <a:r>
                        <a:rPr lang="fr-FR" sz="2600" b="1" dirty="0">
                          <a:latin typeface="Montserrat" panose="00000500000000000000" pitchFamily="2" charset="0"/>
                        </a:rPr>
                        <a:t>Conception Modulable</a:t>
                      </a:r>
                      <a:r>
                        <a:rPr lang="fr-FR" sz="2600" dirty="0">
                          <a:latin typeface="Montserrat" panose="00000500000000000000" pitchFamily="2" charset="0"/>
                        </a:rPr>
                        <a:t> : Fabriquer des équipements facilement mis à niveau ou réparables, réduisant ainsi le besoin de remplacement fréquent.</a:t>
                      </a:r>
                    </a:p>
                  </a:txBody>
                  <a:tcPr anchor="ctr"/>
                </a:tc>
                <a:extLst>
                  <a:ext uri="{0D108BD9-81ED-4DB2-BD59-A6C34878D82A}">
                    <a16:rowId xmlns:a16="http://schemas.microsoft.com/office/drawing/2014/main" val="3004524151"/>
                  </a:ext>
                </a:extLst>
              </a:tr>
            </a:tbl>
          </a:graphicData>
        </a:graphic>
      </p:graphicFrame>
      <p:sp>
        <p:nvSpPr>
          <p:cNvPr id="6" name="ZoneTexte 5">
            <a:extLst>
              <a:ext uri="{FF2B5EF4-FFF2-40B4-BE49-F238E27FC236}">
                <a16:creationId xmlns:a16="http://schemas.microsoft.com/office/drawing/2014/main" id="{E2ECF458-50A3-4872-A74D-373823617519}"/>
              </a:ext>
            </a:extLst>
          </p:cNvPr>
          <p:cNvSpPr txBox="1"/>
          <p:nvPr/>
        </p:nvSpPr>
        <p:spPr>
          <a:xfrm>
            <a:off x="1839433" y="1472564"/>
            <a:ext cx="21144171" cy="1969770"/>
          </a:xfrm>
          <a:prstGeom prst="rect">
            <a:avLst/>
          </a:prstGeom>
          <a:noFill/>
        </p:spPr>
        <p:txBody>
          <a:bodyPr wrap="square">
            <a:spAutoFit/>
          </a:bodyPr>
          <a:lstStyle/>
          <a:p>
            <a:pPr algn="l"/>
            <a:r>
              <a:rPr lang="fr-FR" sz="5000" spc="0" dirty="0">
                <a:solidFill>
                  <a:srgbClr val="38A257"/>
                </a:solidFill>
                <a:latin typeface="Montserrat SemiBold" panose="00000700000000000000" pitchFamily="2" charset="0"/>
                <a:ea typeface="Open Sans" panose="020B0606030504020204" pitchFamily="34" charset="0"/>
                <a:cs typeface="Open Sans" panose="020B0606030504020204" pitchFamily="34" charset="0"/>
              </a:rPr>
              <a:t>Tableau Montrant Les Composants et Pratiques Gravitant au</a:t>
            </a:r>
            <a:r>
              <a:rPr lang="fr-FR" sz="5000" dirty="0">
                <a:solidFill>
                  <a:srgbClr val="38A257"/>
                </a:solidFill>
                <a:latin typeface="Montserrat SemiBold" panose="00000700000000000000" pitchFamily="2" charset="0"/>
                <a:ea typeface="Open Sans" panose="020B0606030504020204" pitchFamily="34" charset="0"/>
                <a:cs typeface="Open Sans" panose="020B0606030504020204" pitchFamily="34" charset="0"/>
              </a:rPr>
              <a:t>tour du Green IT</a:t>
            </a:r>
            <a:endParaRPr lang="fr-FR" sz="5000" spc="0" dirty="0">
              <a:solidFill>
                <a:srgbClr val="38A257"/>
              </a:solidFill>
              <a:latin typeface="Montserrat SemiBold" panose="00000700000000000000" pitchFamily="2" charset="0"/>
              <a:ea typeface="Open Sans" panose="020B0606030504020204" pitchFamily="34" charset="0"/>
              <a:cs typeface="Open Sans" panose="020B0606030504020204" pitchFamily="34" charset="0"/>
            </a:endParaRPr>
          </a:p>
          <a:p>
            <a:pPr algn="l"/>
            <a:r>
              <a:rPr lang="fr-FR" spc="0" dirty="0">
                <a:solidFill>
                  <a:srgbClr val="E36B09"/>
                </a:solidFill>
                <a:latin typeface="Montserrat SemiBold" panose="00000700000000000000" pitchFamily="2" charset="0"/>
                <a:ea typeface="Open Sans" panose="020B0606030504020204" pitchFamily="34" charset="0"/>
                <a:cs typeface="Open Sans" panose="020B0606030504020204" pitchFamily="34" charset="0"/>
              </a:rPr>
              <a:t> </a:t>
            </a:r>
          </a:p>
          <a:p>
            <a:pPr algn="l"/>
            <a:endParaRPr lang="en-US" spc="0" dirty="0">
              <a:solidFill>
                <a:schemeClr val="tx1"/>
              </a:solidFill>
              <a:latin typeface="Montserrat SemiBold" panose="00000700000000000000" pitchFamily="2"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752383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428745-3D62-E7AF-3FFE-16CB97B55A4C}"/>
              </a:ext>
            </a:extLst>
          </p:cNvPr>
          <p:cNvSpPr txBox="1"/>
          <p:nvPr/>
        </p:nvSpPr>
        <p:spPr>
          <a:xfrm>
            <a:off x="2972131" y="1397321"/>
            <a:ext cx="10703443" cy="6415795"/>
          </a:xfrm>
          <a:prstGeom prst="rect">
            <a:avLst/>
          </a:prstGeom>
          <a:noFill/>
        </p:spPr>
        <p:txBody>
          <a:bodyPr wrap="square" lIns="0" tIns="0" rIns="0" bIns="0" rtlCol="0">
            <a:spAutoFit/>
          </a:bodyPr>
          <a:lstStyle/>
          <a:p>
            <a:pPr>
              <a:lnSpc>
                <a:spcPct val="130000"/>
              </a:lnSpc>
              <a:spcAft>
                <a:spcPts val="1800"/>
              </a:spcAft>
            </a:pPr>
            <a:r>
              <a:rPr lang="fr-FR" dirty="0">
                <a:latin typeface="Montserrat" panose="00000500000000000000" pitchFamily="2" charset="0"/>
              </a:rPr>
              <a:t>Ce tableau met en lumière la Conception de Logiciels Éco-Efficaces, un aspect crucial pour les utilisateurs. Le non-respect de ces principes peut entraîner des impacts environnementaux significatifs, notamment par la fabrication d'appareils (extraction de ressources fossiles, consommation d'eau) et l'utilisation d'internet (énergie des serveurs et réseaux.</a:t>
            </a:r>
            <a:endParaRPr lang="fr-FR" dirty="0">
              <a:solidFill>
                <a:schemeClr val="tx2"/>
              </a:solidFill>
              <a:latin typeface="Montserrat" panose="00000500000000000000" pitchFamily="2" charset="0"/>
              <a:ea typeface="Open Sans" panose="020B0606030504020204" pitchFamily="34" charset="0"/>
              <a:cs typeface="Open Sans" panose="020B0606030504020204" pitchFamily="34" charset="0"/>
            </a:endParaRPr>
          </a:p>
        </p:txBody>
      </p:sp>
      <p:sp>
        <p:nvSpPr>
          <p:cNvPr id="6" name="Title 1">
            <a:extLst>
              <a:ext uri="{FF2B5EF4-FFF2-40B4-BE49-F238E27FC236}">
                <a16:creationId xmlns:a16="http://schemas.microsoft.com/office/drawing/2014/main" id="{C8941641-20E9-9E67-1F53-87711AE246D0}"/>
              </a:ext>
            </a:extLst>
          </p:cNvPr>
          <p:cNvSpPr txBox="1">
            <a:spLocks/>
          </p:cNvSpPr>
          <p:nvPr/>
        </p:nvSpPr>
        <p:spPr>
          <a:xfrm>
            <a:off x="1523999" y="2412699"/>
            <a:ext cx="21336000" cy="2769989"/>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endParaRPr lang="fr-FR" sz="6000" spc="0" dirty="0">
              <a:solidFill>
                <a:srgbClr val="E36B09"/>
              </a:solidFill>
              <a:latin typeface="Montserrat SemiBold" panose="00000700000000000000" pitchFamily="50" charset="0"/>
              <a:ea typeface="Open Sans" panose="020B0606030504020204" pitchFamily="34" charset="0"/>
              <a:cs typeface="Open Sans" panose="020B0606030504020204" pitchFamily="34" charset="0"/>
            </a:endParaRPr>
          </a:p>
          <a:p>
            <a:pPr algn="l"/>
            <a:endParaRPr lang="fr-FR" sz="6000" spc="0" dirty="0">
              <a:solidFill>
                <a:srgbClr val="E36B09"/>
              </a:solidFill>
              <a:latin typeface="Montserrat SemiBold" panose="00000700000000000000" pitchFamily="50" charset="0"/>
              <a:ea typeface="Open Sans" panose="020B0606030504020204" pitchFamily="34" charset="0"/>
              <a:cs typeface="Open Sans" panose="020B0606030504020204" pitchFamily="34" charset="0"/>
            </a:endParaRPr>
          </a:p>
          <a:p>
            <a:pPr algn="l"/>
            <a:endParaRPr lang="en-US" sz="6000" spc="0" dirty="0">
              <a:solidFill>
                <a:schemeClr val="tx1"/>
              </a:solidFill>
              <a:latin typeface="Montserrat SemiBold" panose="00000700000000000000" pitchFamily="50" charset="0"/>
              <a:ea typeface="Open Sans" panose="020B0606030504020204" pitchFamily="34" charset="0"/>
              <a:cs typeface="Open Sans" panose="020B0606030504020204" pitchFamily="34" charset="0"/>
            </a:endParaRPr>
          </a:p>
        </p:txBody>
      </p:sp>
      <p:pic>
        <p:nvPicPr>
          <p:cNvPr id="7" name="Image 6">
            <a:extLst>
              <a:ext uri="{FF2B5EF4-FFF2-40B4-BE49-F238E27FC236}">
                <a16:creationId xmlns:a16="http://schemas.microsoft.com/office/drawing/2014/main" id="{B667895E-0FE6-4C07-9D00-DCF7BD244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23706" y="1349443"/>
            <a:ext cx="8124825" cy="10325106"/>
          </a:xfrm>
          <a:prstGeom prst="rect">
            <a:avLst/>
          </a:prstGeom>
        </p:spPr>
      </p:pic>
    </p:spTree>
    <p:extLst>
      <p:ext uri="{BB962C8B-B14F-4D97-AF65-F5344CB8AC3E}">
        <p14:creationId xmlns:p14="http://schemas.microsoft.com/office/powerpoint/2010/main" val="28658953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8" fill="hold" grpId="0" nodeType="afterEffect" nodePh="1">
                                  <p:stCondLst>
                                    <p:cond delay="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3AFEAF5-5579-4D74-9122-45BEE0600651}"/>
              </a:ext>
            </a:extLst>
          </p:cNvPr>
          <p:cNvSpPr txBox="1">
            <a:spLocks/>
          </p:cNvSpPr>
          <p:nvPr/>
        </p:nvSpPr>
        <p:spPr>
          <a:xfrm>
            <a:off x="625834" y="5900439"/>
            <a:ext cx="4890072" cy="1915121"/>
          </a:xfrm>
          <a:prstGeom prst="rect">
            <a:avLst/>
          </a:prstGeom>
          <a:noFill/>
          <a:ln>
            <a:noFill/>
          </a:ln>
        </p:spPr>
        <p:txBody>
          <a:bodyPr wrap="square" lIns="144000" tIns="72000" rIns="72000" bIns="7200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fr-FR" sz="11500" spc="0" dirty="0">
                <a:solidFill>
                  <a:schemeClr val="bg1"/>
                </a:solidFill>
                <a:latin typeface="Montserrat SemiBold" panose="00000700000000000000" pitchFamily="50" charset="0"/>
                <a:ea typeface="Open Sans" panose="020B0606030504020204" pitchFamily="34" charset="0"/>
                <a:cs typeface="Open Sans" panose="020B0606030504020204" pitchFamily="34" charset="0"/>
              </a:rPr>
              <a:t>03</a:t>
            </a:r>
          </a:p>
        </p:txBody>
      </p:sp>
      <p:pic>
        <p:nvPicPr>
          <p:cNvPr id="8" name="Image 7">
            <a:extLst>
              <a:ext uri="{FF2B5EF4-FFF2-40B4-BE49-F238E27FC236}">
                <a16:creationId xmlns:a16="http://schemas.microsoft.com/office/drawing/2014/main" id="{75F44F17-28AE-43BF-88E7-5413B2FCAFF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8667750" y="3615538"/>
            <a:ext cx="15090416" cy="8479377"/>
          </a:xfrm>
          <a:prstGeom prst="rect">
            <a:avLst/>
          </a:prstGeom>
        </p:spPr>
      </p:pic>
      <p:pic>
        <p:nvPicPr>
          <p:cNvPr id="18" name="Image 17">
            <a:extLst>
              <a:ext uri="{FF2B5EF4-FFF2-40B4-BE49-F238E27FC236}">
                <a16:creationId xmlns:a16="http://schemas.microsoft.com/office/drawing/2014/main" id="{017BF6EA-9AA4-4003-B123-8661BD43BC5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7288" y="789529"/>
            <a:ext cx="2873608" cy="1870580"/>
          </a:xfrm>
          <a:prstGeom prst="rect">
            <a:avLst/>
          </a:prstGeom>
        </p:spPr>
      </p:pic>
      <p:sp>
        <p:nvSpPr>
          <p:cNvPr id="19" name="Title 1">
            <a:extLst>
              <a:ext uri="{FF2B5EF4-FFF2-40B4-BE49-F238E27FC236}">
                <a16:creationId xmlns:a16="http://schemas.microsoft.com/office/drawing/2014/main" id="{0555A1D1-0D9B-44A0-8C60-F2BF4B5A73AA}"/>
              </a:ext>
            </a:extLst>
          </p:cNvPr>
          <p:cNvSpPr txBox="1">
            <a:spLocks/>
          </p:cNvSpPr>
          <p:nvPr/>
        </p:nvSpPr>
        <p:spPr>
          <a:xfrm>
            <a:off x="578272" y="4773394"/>
            <a:ext cx="4890072" cy="1915121"/>
          </a:xfrm>
          <a:prstGeom prst="rect">
            <a:avLst/>
          </a:prstGeom>
          <a:noFill/>
          <a:ln>
            <a:noFill/>
          </a:ln>
        </p:spPr>
        <p:txBody>
          <a:bodyPr wrap="square" lIns="144000" tIns="72000" rIns="72000" bIns="7200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fr-FR" sz="11500" spc="0" dirty="0">
                <a:solidFill>
                  <a:srgbClr val="E36B09"/>
                </a:solidFill>
                <a:latin typeface="Montserrat SemiBold" panose="00000700000000000000" pitchFamily="50" charset="0"/>
                <a:ea typeface="Open Sans" panose="020B0606030504020204" pitchFamily="34" charset="0"/>
                <a:cs typeface="Open Sans" panose="020B0606030504020204" pitchFamily="34" charset="0"/>
              </a:rPr>
              <a:t>04</a:t>
            </a:r>
          </a:p>
        </p:txBody>
      </p:sp>
      <p:sp>
        <p:nvSpPr>
          <p:cNvPr id="20" name="ZoneTexte 19">
            <a:extLst>
              <a:ext uri="{FF2B5EF4-FFF2-40B4-BE49-F238E27FC236}">
                <a16:creationId xmlns:a16="http://schemas.microsoft.com/office/drawing/2014/main" id="{EA25CB88-E952-4885-AEAF-D5E84AF4E59C}"/>
              </a:ext>
            </a:extLst>
          </p:cNvPr>
          <p:cNvSpPr txBox="1"/>
          <p:nvPr/>
        </p:nvSpPr>
        <p:spPr>
          <a:xfrm>
            <a:off x="657288" y="7278306"/>
            <a:ext cx="8470478" cy="3046988"/>
          </a:xfrm>
          <a:prstGeom prst="rect">
            <a:avLst/>
          </a:prstGeom>
          <a:noFill/>
        </p:spPr>
        <p:txBody>
          <a:bodyPr wrap="square">
            <a:spAutoFit/>
          </a:bodyPr>
          <a:lstStyle/>
          <a:p>
            <a:r>
              <a:rPr lang="fr-FR" sz="9600" spc="0" dirty="0">
                <a:solidFill>
                  <a:srgbClr val="E36B09"/>
                </a:solidFill>
                <a:latin typeface="Montserrat" panose="00000500000000000000" pitchFamily="2" charset="0"/>
                <a:ea typeface="Open Sans" panose="020B0606030504020204" pitchFamily="34" charset="0"/>
                <a:cs typeface="Open Sans" panose="020B0606030504020204" pitchFamily="34" charset="0"/>
              </a:rPr>
              <a:t>L'écoconception web </a:t>
            </a:r>
          </a:p>
        </p:txBody>
      </p:sp>
    </p:spTree>
    <p:extLst>
      <p:ext uri="{BB962C8B-B14F-4D97-AF65-F5344CB8AC3E}">
        <p14:creationId xmlns:p14="http://schemas.microsoft.com/office/powerpoint/2010/main" val="36015681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42"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anim calcmode="lin" valueType="num">
                                      <p:cBhvr>
                                        <p:cTn id="11" dur="500" fill="hold"/>
                                        <p:tgtEl>
                                          <p:spTgt spid="18"/>
                                        </p:tgtEl>
                                        <p:attrNameLst>
                                          <p:attrName>ppt_x</p:attrName>
                                        </p:attrNameLst>
                                      </p:cBhvr>
                                      <p:tavLst>
                                        <p:tav tm="0">
                                          <p:val>
                                            <p:strVal val="#ppt_x"/>
                                          </p:val>
                                        </p:tav>
                                        <p:tav tm="100000">
                                          <p:val>
                                            <p:strVal val="#ppt_x"/>
                                          </p:val>
                                        </p:tav>
                                      </p:tavLst>
                                    </p:anim>
                                    <p:anim calcmode="lin" valueType="num">
                                      <p:cBhvr>
                                        <p:cTn id="12" dur="500" fill="hold"/>
                                        <p:tgtEl>
                                          <p:spTgt spid="18"/>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428745-3D62-E7AF-3FFE-16CB97B55A4C}"/>
              </a:ext>
            </a:extLst>
          </p:cNvPr>
          <p:cNvSpPr txBox="1"/>
          <p:nvPr/>
        </p:nvSpPr>
        <p:spPr>
          <a:xfrm>
            <a:off x="1369896" y="6082085"/>
            <a:ext cx="20804691" cy="2822632"/>
          </a:xfrm>
          <a:prstGeom prst="rect">
            <a:avLst/>
          </a:prstGeom>
          <a:noFill/>
        </p:spPr>
        <p:txBody>
          <a:bodyPr wrap="square" lIns="0" tIns="0" rIns="0" bIns="0" rtlCol="0">
            <a:spAutoFit/>
          </a:bodyPr>
          <a:lstStyle/>
          <a:p>
            <a:pPr algn="just">
              <a:lnSpc>
                <a:spcPct val="130000"/>
              </a:lnSpc>
              <a:spcAft>
                <a:spcPts val="1800"/>
              </a:spcAft>
            </a:pPr>
            <a:r>
              <a:rPr lang="fr-FR" dirty="0">
                <a:solidFill>
                  <a:schemeClr val="tx2"/>
                </a:solidFill>
                <a:latin typeface="Montserrat" panose="00000500000000000000" pitchFamily="2" charset="0"/>
                <a:ea typeface="Open Sans" panose="020B0606030504020204" pitchFamily="34" charset="0"/>
                <a:cs typeface="Open Sans" panose="020B0606030504020204" pitchFamily="34" charset="0"/>
              </a:rPr>
              <a:t>L'écoconception web intègre des principes et méthodes pour concevoir des sites respectueux de l'environnement, favorisant l'éco-responsabilité et la durabilité. Elle utilise des outils comme l'éco index et des pratiques telles que la réduction de la consommation énergétique pour minimiser l'impact environnemental tout en offrant une bonne expérience utilisateur.</a:t>
            </a:r>
            <a:endParaRPr lang="en-US" dirty="0">
              <a:solidFill>
                <a:schemeClr val="tx2"/>
              </a:solidFill>
              <a:latin typeface="Montserrat" panose="00000500000000000000" pitchFamily="2" charset="0"/>
              <a:ea typeface="Open Sans" panose="020B0606030504020204" pitchFamily="34" charset="0"/>
              <a:cs typeface="Open Sans" panose="020B0606030504020204" pitchFamily="34" charset="0"/>
            </a:endParaRPr>
          </a:p>
        </p:txBody>
      </p:sp>
      <p:sp>
        <p:nvSpPr>
          <p:cNvPr id="6" name="Title 1">
            <a:extLst>
              <a:ext uri="{FF2B5EF4-FFF2-40B4-BE49-F238E27FC236}">
                <a16:creationId xmlns:a16="http://schemas.microsoft.com/office/drawing/2014/main" id="{C8941641-20E9-9E67-1F53-87711AE246D0}"/>
              </a:ext>
            </a:extLst>
          </p:cNvPr>
          <p:cNvSpPr txBox="1">
            <a:spLocks/>
          </p:cNvSpPr>
          <p:nvPr/>
        </p:nvSpPr>
        <p:spPr>
          <a:xfrm>
            <a:off x="1104242" y="2388766"/>
            <a:ext cx="21336000" cy="3693319"/>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fr-FR" sz="6000" spc="0" dirty="0">
                <a:solidFill>
                  <a:srgbClr val="E36B09"/>
                </a:solidFill>
                <a:latin typeface="Montserrat SemiBold" panose="00000700000000000000" pitchFamily="50" charset="0"/>
                <a:ea typeface="Open Sans" panose="020B0606030504020204" pitchFamily="34" charset="0"/>
                <a:cs typeface="Open Sans" panose="020B0606030504020204" pitchFamily="34" charset="0"/>
              </a:rPr>
              <a:t>L'écoconception web : une approche durable pour réduire l'impact environnemental des sites internet</a:t>
            </a:r>
          </a:p>
          <a:p>
            <a:pPr algn="l"/>
            <a:endParaRPr lang="fr-FR" sz="6000" spc="0" dirty="0">
              <a:solidFill>
                <a:srgbClr val="E36B09"/>
              </a:solidFill>
              <a:latin typeface="Montserrat SemiBold" panose="00000700000000000000" pitchFamily="50" charset="0"/>
              <a:ea typeface="Open Sans" panose="020B0606030504020204" pitchFamily="34" charset="0"/>
              <a:cs typeface="Open Sans" panose="020B0606030504020204" pitchFamily="34" charset="0"/>
            </a:endParaRPr>
          </a:p>
          <a:p>
            <a:pPr algn="l"/>
            <a:endParaRPr lang="en-US" sz="6000" spc="0" dirty="0">
              <a:solidFill>
                <a:schemeClr val="tx1"/>
              </a:solidFill>
              <a:latin typeface="Montserrat SemiBold" panose="000007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44895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3AFEAF5-5579-4D74-9122-45BEE0600651}"/>
              </a:ext>
            </a:extLst>
          </p:cNvPr>
          <p:cNvSpPr txBox="1">
            <a:spLocks/>
          </p:cNvSpPr>
          <p:nvPr/>
        </p:nvSpPr>
        <p:spPr>
          <a:xfrm>
            <a:off x="625834" y="5900439"/>
            <a:ext cx="4890072" cy="1915121"/>
          </a:xfrm>
          <a:prstGeom prst="rect">
            <a:avLst/>
          </a:prstGeom>
          <a:noFill/>
          <a:ln>
            <a:noFill/>
          </a:ln>
        </p:spPr>
        <p:txBody>
          <a:bodyPr wrap="square" lIns="144000" tIns="72000" rIns="72000" bIns="7200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fr-FR" sz="11500" spc="0" dirty="0">
                <a:solidFill>
                  <a:schemeClr val="bg1"/>
                </a:solidFill>
                <a:latin typeface="Montserrat SemiBold" panose="00000700000000000000" pitchFamily="50" charset="0"/>
                <a:ea typeface="Open Sans" panose="020B0606030504020204" pitchFamily="34" charset="0"/>
                <a:cs typeface="Open Sans" panose="020B0606030504020204" pitchFamily="34" charset="0"/>
              </a:rPr>
              <a:t>03</a:t>
            </a:r>
          </a:p>
        </p:txBody>
      </p:sp>
      <p:pic>
        <p:nvPicPr>
          <p:cNvPr id="18" name="Image 17">
            <a:extLst>
              <a:ext uri="{FF2B5EF4-FFF2-40B4-BE49-F238E27FC236}">
                <a16:creationId xmlns:a16="http://schemas.microsoft.com/office/drawing/2014/main" id="{017BF6EA-9AA4-4003-B123-8661BD43BC5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7288" y="789529"/>
            <a:ext cx="2873608" cy="1870580"/>
          </a:xfrm>
          <a:prstGeom prst="rect">
            <a:avLst/>
          </a:prstGeom>
        </p:spPr>
      </p:pic>
      <p:sp>
        <p:nvSpPr>
          <p:cNvPr id="19" name="Title 1">
            <a:extLst>
              <a:ext uri="{FF2B5EF4-FFF2-40B4-BE49-F238E27FC236}">
                <a16:creationId xmlns:a16="http://schemas.microsoft.com/office/drawing/2014/main" id="{0555A1D1-0D9B-44A0-8C60-F2BF4B5A73AA}"/>
              </a:ext>
            </a:extLst>
          </p:cNvPr>
          <p:cNvSpPr txBox="1">
            <a:spLocks/>
          </p:cNvSpPr>
          <p:nvPr/>
        </p:nvSpPr>
        <p:spPr>
          <a:xfrm>
            <a:off x="657288" y="4748964"/>
            <a:ext cx="4890072" cy="1915121"/>
          </a:xfrm>
          <a:prstGeom prst="rect">
            <a:avLst/>
          </a:prstGeom>
          <a:noFill/>
          <a:ln>
            <a:noFill/>
          </a:ln>
        </p:spPr>
        <p:txBody>
          <a:bodyPr wrap="square" lIns="144000" tIns="72000" rIns="72000" bIns="7200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fr-FR" sz="11500" spc="0" dirty="0">
                <a:solidFill>
                  <a:srgbClr val="38A257"/>
                </a:solidFill>
                <a:latin typeface="Montserrat SemiBold" panose="00000700000000000000" pitchFamily="50" charset="0"/>
                <a:ea typeface="Open Sans" panose="020B0606030504020204" pitchFamily="34" charset="0"/>
                <a:cs typeface="Open Sans" panose="020B0606030504020204" pitchFamily="34" charset="0"/>
              </a:rPr>
              <a:t>05</a:t>
            </a:r>
          </a:p>
        </p:txBody>
      </p:sp>
      <p:sp>
        <p:nvSpPr>
          <p:cNvPr id="20" name="ZoneTexte 19">
            <a:extLst>
              <a:ext uri="{FF2B5EF4-FFF2-40B4-BE49-F238E27FC236}">
                <a16:creationId xmlns:a16="http://schemas.microsoft.com/office/drawing/2014/main" id="{EA25CB88-E952-4885-AEAF-D5E84AF4E59C}"/>
              </a:ext>
            </a:extLst>
          </p:cNvPr>
          <p:cNvSpPr txBox="1"/>
          <p:nvPr/>
        </p:nvSpPr>
        <p:spPr>
          <a:xfrm>
            <a:off x="657288" y="7278306"/>
            <a:ext cx="8470478" cy="1569660"/>
          </a:xfrm>
          <a:prstGeom prst="rect">
            <a:avLst/>
          </a:prstGeom>
          <a:noFill/>
        </p:spPr>
        <p:txBody>
          <a:bodyPr wrap="square">
            <a:spAutoFit/>
          </a:bodyPr>
          <a:lstStyle/>
          <a:p>
            <a:r>
              <a:rPr lang="fr-FR" sz="9600" spc="0" dirty="0">
                <a:solidFill>
                  <a:srgbClr val="38A257"/>
                </a:solidFill>
                <a:latin typeface="Montserrat" panose="00000500000000000000" pitchFamily="2" charset="0"/>
                <a:ea typeface="Open Sans" panose="020B0606030504020204" pitchFamily="34" charset="0"/>
                <a:cs typeface="Open Sans" panose="020B0606030504020204" pitchFamily="34" charset="0"/>
              </a:rPr>
              <a:t>L'Éco-index </a:t>
            </a:r>
          </a:p>
        </p:txBody>
      </p:sp>
      <p:pic>
        <p:nvPicPr>
          <p:cNvPr id="7" name="Image 6">
            <a:extLst>
              <a:ext uri="{FF2B5EF4-FFF2-40B4-BE49-F238E27FC236}">
                <a16:creationId xmlns:a16="http://schemas.microsoft.com/office/drawing/2014/main" id="{9A8DD9A8-8937-4878-A683-64DF53D5CE7C}"/>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b="10046"/>
          <a:stretch/>
        </p:blipFill>
        <p:spPr>
          <a:xfrm>
            <a:off x="14450198" y="2805340"/>
            <a:ext cx="8396069" cy="7717489"/>
          </a:xfrm>
          <a:prstGeom prst="rect">
            <a:avLst/>
          </a:prstGeom>
        </p:spPr>
      </p:pic>
    </p:spTree>
    <p:extLst>
      <p:ext uri="{BB962C8B-B14F-4D97-AF65-F5344CB8AC3E}">
        <p14:creationId xmlns:p14="http://schemas.microsoft.com/office/powerpoint/2010/main" val="2368115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42"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anim calcmode="lin" valueType="num">
                                      <p:cBhvr>
                                        <p:cTn id="11" dur="500" fill="hold"/>
                                        <p:tgtEl>
                                          <p:spTgt spid="18"/>
                                        </p:tgtEl>
                                        <p:attrNameLst>
                                          <p:attrName>ppt_x</p:attrName>
                                        </p:attrNameLst>
                                      </p:cBhvr>
                                      <p:tavLst>
                                        <p:tav tm="0">
                                          <p:val>
                                            <p:strVal val="#ppt_x"/>
                                          </p:val>
                                        </p:tav>
                                        <p:tav tm="100000">
                                          <p:val>
                                            <p:strVal val="#ppt_x"/>
                                          </p:val>
                                        </p:tav>
                                      </p:tavLst>
                                    </p:anim>
                                    <p:anim calcmode="lin" valueType="num">
                                      <p:cBhvr>
                                        <p:cTn id="12" dur="500" fill="hold"/>
                                        <p:tgtEl>
                                          <p:spTgt spid="18"/>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5CEC2898-BC45-222F-AF31-BDFBACCD9090}"/>
              </a:ext>
            </a:extLst>
          </p:cNvPr>
          <p:cNvSpPr txBox="1">
            <a:spLocks/>
          </p:cNvSpPr>
          <p:nvPr/>
        </p:nvSpPr>
        <p:spPr>
          <a:xfrm>
            <a:off x="1524000" y="1718250"/>
            <a:ext cx="21336000" cy="1846659"/>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fr-FR" sz="6000" spc="0" dirty="0">
                <a:solidFill>
                  <a:schemeClr val="tx1"/>
                </a:solidFill>
                <a:latin typeface="Montserrat SemiBold" panose="00000700000000000000" pitchFamily="50" charset="0"/>
                <a:ea typeface="Open Sans" panose="020B0606030504020204" pitchFamily="34" charset="0"/>
                <a:cs typeface="Open Sans" panose="020B0606030504020204" pitchFamily="34" charset="0"/>
              </a:rPr>
              <a:t>L'Éco-index : Un Outil de Mesure de l'Impact Environnemental des Sites Web</a:t>
            </a:r>
            <a:endParaRPr lang="en-US" sz="6000" spc="0" dirty="0">
              <a:solidFill>
                <a:schemeClr val="tx1"/>
              </a:solidFill>
              <a:latin typeface="Montserrat SemiBold" panose="00000700000000000000" pitchFamily="50" charset="0"/>
              <a:ea typeface="Open Sans" panose="020B0606030504020204" pitchFamily="34" charset="0"/>
              <a:cs typeface="Open Sans" panose="020B0606030504020204" pitchFamily="34" charset="0"/>
            </a:endParaRPr>
          </a:p>
        </p:txBody>
      </p:sp>
      <p:sp>
        <p:nvSpPr>
          <p:cNvPr id="22" name="TextBox 2">
            <a:extLst>
              <a:ext uri="{FF2B5EF4-FFF2-40B4-BE49-F238E27FC236}">
                <a16:creationId xmlns:a16="http://schemas.microsoft.com/office/drawing/2014/main" id="{86E78B01-6032-48C2-9504-D2A0B75C699D}"/>
              </a:ext>
            </a:extLst>
          </p:cNvPr>
          <p:cNvSpPr txBox="1"/>
          <p:nvPr/>
        </p:nvSpPr>
        <p:spPr>
          <a:xfrm>
            <a:off x="1924051" y="4447670"/>
            <a:ext cx="8591549" cy="6677529"/>
          </a:xfrm>
          <a:prstGeom prst="rect">
            <a:avLst/>
          </a:prstGeom>
          <a:noFill/>
        </p:spPr>
        <p:txBody>
          <a:bodyPr wrap="square" lIns="0" tIns="0" rIns="0" bIns="0" rtlCol="0">
            <a:spAutoFit/>
          </a:bodyPr>
          <a:lstStyle/>
          <a:p>
            <a:pPr>
              <a:lnSpc>
                <a:spcPct val="130000"/>
              </a:lnSpc>
              <a:spcAft>
                <a:spcPts val="1800"/>
              </a:spcAft>
            </a:pPr>
            <a:r>
              <a:rPr lang="fr-FR" dirty="0">
                <a:solidFill>
                  <a:schemeClr val="tx2"/>
                </a:solidFill>
                <a:latin typeface="Montserrat" panose="00000500000000000000" pitchFamily="2" charset="0"/>
                <a:ea typeface="Open Sans" panose="020B0606030504020204" pitchFamily="34" charset="0"/>
                <a:cs typeface="Open Sans" panose="020B0606030504020204" pitchFamily="34" charset="0"/>
              </a:rPr>
              <a:t>L'éco-index est un outil mesurant l'impact environnemental des sites web, incluant la consommation d'énergie et les émissions de gaz à effet de serre.                                              Il aide les concepteurs et propriétaires de sites à améliorer leur empreinte écologique en identifiant les domaines nécessitant des ajustements pour une conception plus durable.</a:t>
            </a:r>
            <a:endParaRPr lang="en-US" dirty="0">
              <a:solidFill>
                <a:schemeClr val="tx2"/>
              </a:solidFill>
              <a:latin typeface="Montserrat" panose="00000500000000000000" pitchFamily="2" charset="0"/>
              <a:ea typeface="Open Sans" panose="020B0606030504020204" pitchFamily="34" charset="0"/>
              <a:cs typeface="Open Sans" panose="020B0606030504020204" pitchFamily="34" charset="0"/>
            </a:endParaRPr>
          </a:p>
        </p:txBody>
      </p:sp>
      <p:pic>
        <p:nvPicPr>
          <p:cNvPr id="23" name="Image 22">
            <a:extLst>
              <a:ext uri="{FF2B5EF4-FFF2-40B4-BE49-F238E27FC236}">
                <a16:creationId xmlns:a16="http://schemas.microsoft.com/office/drawing/2014/main" id="{2F06C7B3-31D8-409E-ABBE-FFA38FB2D0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66806" y="3962399"/>
            <a:ext cx="10993194" cy="7470885"/>
          </a:xfrm>
          <a:prstGeom prst="rect">
            <a:avLst/>
          </a:prstGeom>
        </p:spPr>
      </p:pic>
    </p:spTree>
    <p:extLst>
      <p:ext uri="{BB962C8B-B14F-4D97-AF65-F5344CB8AC3E}">
        <p14:creationId xmlns:p14="http://schemas.microsoft.com/office/powerpoint/2010/main" val="23651632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5CEC2898-BC45-222F-AF31-BDFBACCD9090}"/>
              </a:ext>
            </a:extLst>
          </p:cNvPr>
          <p:cNvSpPr txBox="1">
            <a:spLocks/>
          </p:cNvSpPr>
          <p:nvPr/>
        </p:nvSpPr>
        <p:spPr>
          <a:xfrm>
            <a:off x="2152650" y="2346900"/>
            <a:ext cx="12992100" cy="1846659"/>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fr-FR" sz="6000" spc="0" dirty="0">
                <a:solidFill>
                  <a:srgbClr val="E36B09"/>
                </a:solidFill>
                <a:latin typeface="Montserrat SemiBold" panose="00000700000000000000" pitchFamily="50" charset="0"/>
                <a:ea typeface="Open Sans" panose="020B0606030504020204" pitchFamily="34" charset="0"/>
                <a:cs typeface="Open Sans" panose="020B0606030504020204" pitchFamily="34" charset="0"/>
              </a:rPr>
              <a:t>Comment fonctionne l'éco-index ?</a:t>
            </a:r>
          </a:p>
          <a:p>
            <a:pPr algn="l"/>
            <a:endParaRPr lang="en-US" sz="6000" spc="0" dirty="0">
              <a:solidFill>
                <a:schemeClr val="tx1"/>
              </a:solidFill>
              <a:latin typeface="Montserrat SemiBold" panose="00000700000000000000" pitchFamily="50" charset="0"/>
              <a:ea typeface="Open Sans" panose="020B0606030504020204" pitchFamily="34" charset="0"/>
              <a:cs typeface="Open Sans" panose="020B0606030504020204" pitchFamily="34" charset="0"/>
            </a:endParaRPr>
          </a:p>
        </p:txBody>
      </p:sp>
      <p:sp>
        <p:nvSpPr>
          <p:cNvPr id="7" name="TextBox 2">
            <a:extLst>
              <a:ext uri="{FF2B5EF4-FFF2-40B4-BE49-F238E27FC236}">
                <a16:creationId xmlns:a16="http://schemas.microsoft.com/office/drawing/2014/main" id="{44A05688-35E5-46CC-A55C-49DEE1768890}"/>
              </a:ext>
            </a:extLst>
          </p:cNvPr>
          <p:cNvSpPr txBox="1"/>
          <p:nvPr/>
        </p:nvSpPr>
        <p:spPr>
          <a:xfrm>
            <a:off x="1962151" y="5446684"/>
            <a:ext cx="20802599" cy="2822632"/>
          </a:xfrm>
          <a:prstGeom prst="rect">
            <a:avLst/>
          </a:prstGeom>
          <a:noFill/>
        </p:spPr>
        <p:txBody>
          <a:bodyPr wrap="square" lIns="0" tIns="0" rIns="0" bIns="0" rtlCol="0">
            <a:spAutoFit/>
          </a:bodyPr>
          <a:lstStyle/>
          <a:p>
            <a:pPr>
              <a:lnSpc>
                <a:spcPct val="130000"/>
              </a:lnSpc>
              <a:spcAft>
                <a:spcPts val="1800"/>
              </a:spcAft>
            </a:pPr>
            <a:r>
              <a:rPr lang="fr-FR" dirty="0">
                <a:solidFill>
                  <a:schemeClr val="tx2"/>
                </a:solidFill>
                <a:latin typeface="Montserrat" panose="00000500000000000000" pitchFamily="2" charset="0"/>
                <a:ea typeface="Open Sans" panose="020B0606030504020204" pitchFamily="34" charset="0"/>
                <a:cs typeface="Open Sans" panose="020B0606030504020204" pitchFamily="34" charset="0"/>
              </a:rPr>
              <a:t>L'éco-index évalue divers aspects de la conception et de l'hébergement d'un site web pour mesurer son impact environnemental, comme la consommation d'énergie et l'efficacité du code. Il calcule un score environnemental pour aider les propriétaires de sites à réduire leur empreinte écologique en identifiant les domaines nécessitant des améliorations.</a:t>
            </a:r>
            <a:endParaRPr lang="en-US" dirty="0">
              <a:solidFill>
                <a:schemeClr val="tx2"/>
              </a:solidFill>
              <a:latin typeface="Montserrat" panose="00000500000000000000" pitchFamily="2"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718236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5CEC2898-BC45-222F-AF31-BDFBACCD9090}"/>
              </a:ext>
            </a:extLst>
          </p:cNvPr>
          <p:cNvSpPr txBox="1">
            <a:spLocks/>
          </p:cNvSpPr>
          <p:nvPr/>
        </p:nvSpPr>
        <p:spPr>
          <a:xfrm>
            <a:off x="2152650" y="1588143"/>
            <a:ext cx="17926050" cy="1846659"/>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fr-FR" sz="6000" spc="0" dirty="0">
                <a:solidFill>
                  <a:srgbClr val="E36B09"/>
                </a:solidFill>
                <a:latin typeface="Montserrat SemiBold" panose="00000700000000000000" pitchFamily="50" charset="0"/>
                <a:ea typeface="Open Sans" panose="020B0606030504020204" pitchFamily="34" charset="0"/>
                <a:cs typeface="Open Sans" panose="020B0606030504020204" pitchFamily="34" charset="0"/>
              </a:rPr>
              <a:t>Voici ce que chaque note représente généralement</a:t>
            </a:r>
          </a:p>
          <a:p>
            <a:pPr algn="l"/>
            <a:endParaRPr lang="en-US" sz="6000" spc="0" dirty="0">
              <a:solidFill>
                <a:schemeClr val="tx1"/>
              </a:solidFill>
              <a:latin typeface="Montserrat SemiBold" panose="00000700000000000000" pitchFamily="50" charset="0"/>
              <a:ea typeface="Open Sans" panose="020B0606030504020204" pitchFamily="34" charset="0"/>
              <a:cs typeface="Open Sans" panose="020B0606030504020204" pitchFamily="34" charset="0"/>
            </a:endParaRPr>
          </a:p>
        </p:txBody>
      </p:sp>
      <p:sp>
        <p:nvSpPr>
          <p:cNvPr id="7" name="TextBox 2">
            <a:extLst>
              <a:ext uri="{FF2B5EF4-FFF2-40B4-BE49-F238E27FC236}">
                <a16:creationId xmlns:a16="http://schemas.microsoft.com/office/drawing/2014/main" id="{44A05688-35E5-46CC-A55C-49DEE1768890}"/>
              </a:ext>
            </a:extLst>
          </p:cNvPr>
          <p:cNvSpPr txBox="1"/>
          <p:nvPr/>
        </p:nvSpPr>
        <p:spPr>
          <a:xfrm>
            <a:off x="2152650" y="5090459"/>
            <a:ext cx="20802599" cy="7201972"/>
          </a:xfrm>
          <a:prstGeom prst="rect">
            <a:avLst/>
          </a:prstGeom>
          <a:noFill/>
        </p:spPr>
        <p:txBody>
          <a:bodyPr wrap="square" lIns="0" tIns="0" rIns="0" bIns="0" rtlCol="0">
            <a:spAutoFit/>
          </a:bodyPr>
          <a:lstStyle/>
          <a:p>
            <a:pPr marL="571500" indent="-571500">
              <a:buFont typeface="Wingdings" panose="05000000000000000000" pitchFamily="2" charset="2"/>
              <a:buChar char="Ø"/>
            </a:pPr>
            <a:r>
              <a:rPr lang="fr-FR" b="1" dirty="0"/>
              <a:t>A</a:t>
            </a:r>
            <a:r>
              <a:rPr lang="fr-FR" dirty="0"/>
              <a:t> : Excellente performance environnementale (80 – 100)</a:t>
            </a:r>
          </a:p>
          <a:p>
            <a:endParaRPr lang="fr-FR" dirty="0"/>
          </a:p>
          <a:p>
            <a:pPr marL="571500" indent="-571500">
              <a:buFont typeface="Wingdings" panose="05000000000000000000" pitchFamily="2" charset="2"/>
              <a:buChar char="Ø"/>
            </a:pPr>
            <a:r>
              <a:rPr lang="fr-FR" b="1" dirty="0"/>
              <a:t>B</a:t>
            </a:r>
            <a:r>
              <a:rPr lang="fr-FR" dirty="0"/>
              <a:t> : Bonne performance environnementale (70 - 79,9)</a:t>
            </a:r>
          </a:p>
          <a:p>
            <a:pPr marL="571500" indent="-571500">
              <a:buFont typeface="Wingdings" panose="05000000000000000000" pitchFamily="2" charset="2"/>
              <a:buChar char="Ø"/>
            </a:pPr>
            <a:endParaRPr lang="fr-FR" dirty="0"/>
          </a:p>
          <a:p>
            <a:pPr marL="571500" indent="-571500">
              <a:buFont typeface="Wingdings" panose="05000000000000000000" pitchFamily="2" charset="2"/>
              <a:buChar char="Ø"/>
            </a:pPr>
            <a:r>
              <a:rPr lang="fr-FR" b="1" dirty="0"/>
              <a:t>C</a:t>
            </a:r>
            <a:r>
              <a:rPr lang="fr-FR" dirty="0"/>
              <a:t> : Performance environnementale moyenne, (55 - 69,9)</a:t>
            </a:r>
          </a:p>
          <a:p>
            <a:pPr marL="571500" indent="-571500">
              <a:buFont typeface="Wingdings" panose="05000000000000000000" pitchFamily="2" charset="2"/>
              <a:buChar char="Ø"/>
            </a:pPr>
            <a:endParaRPr lang="fr-FR" dirty="0"/>
          </a:p>
          <a:p>
            <a:pPr marL="571500" indent="-571500">
              <a:buFont typeface="Wingdings" panose="05000000000000000000" pitchFamily="2" charset="2"/>
              <a:buChar char="Ø"/>
            </a:pPr>
            <a:r>
              <a:rPr lang="fr-FR" b="1" dirty="0"/>
              <a:t>D</a:t>
            </a:r>
            <a:r>
              <a:rPr lang="fr-FR" dirty="0"/>
              <a:t> : Performance environnementale médiocre, (40 - 54,9)</a:t>
            </a:r>
          </a:p>
          <a:p>
            <a:endParaRPr lang="fr-FR" dirty="0"/>
          </a:p>
          <a:p>
            <a:pPr marL="571500" indent="-571500">
              <a:buFont typeface="Wingdings" panose="05000000000000000000" pitchFamily="2" charset="2"/>
              <a:buChar char="Ø"/>
            </a:pPr>
            <a:r>
              <a:rPr lang="fr-FR" b="1" dirty="0"/>
              <a:t>E</a:t>
            </a:r>
            <a:r>
              <a:rPr lang="fr-FR" dirty="0"/>
              <a:t> :  Performance environnementale insuffisante. (25 - 39,9)</a:t>
            </a:r>
          </a:p>
          <a:p>
            <a:endParaRPr lang="fr-FR" dirty="0"/>
          </a:p>
          <a:p>
            <a:pPr marL="571500" indent="-571500">
              <a:buFont typeface="Wingdings" panose="05000000000000000000" pitchFamily="2" charset="2"/>
              <a:buChar char="Ø"/>
            </a:pPr>
            <a:r>
              <a:rPr lang="fr-FR" b="1" dirty="0"/>
              <a:t>F</a:t>
            </a:r>
            <a:r>
              <a:rPr lang="fr-FR" dirty="0"/>
              <a:t> :  Performance environnementale très insuffisante. (10 - 24,9 )</a:t>
            </a:r>
          </a:p>
          <a:p>
            <a:endParaRPr lang="fr-FR" dirty="0"/>
          </a:p>
          <a:p>
            <a:pPr marL="571500" indent="-571500">
              <a:buFont typeface="Wingdings" panose="05000000000000000000" pitchFamily="2" charset="2"/>
              <a:buChar char="Ø"/>
            </a:pPr>
            <a:r>
              <a:rPr lang="fr-FR" b="1" dirty="0"/>
              <a:t>G</a:t>
            </a:r>
            <a:r>
              <a:rPr lang="fr-FR" dirty="0"/>
              <a:t> : Performance environnementale non évaluée ou non applicable (0 - 9,9)  </a:t>
            </a:r>
          </a:p>
        </p:txBody>
      </p:sp>
    </p:spTree>
    <p:extLst>
      <p:ext uri="{BB962C8B-B14F-4D97-AF65-F5344CB8AC3E}">
        <p14:creationId xmlns:p14="http://schemas.microsoft.com/office/powerpoint/2010/main" val="31349012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6CC441BD-20DC-9762-087F-4EC928EAB9B6}"/>
              </a:ext>
            </a:extLst>
          </p:cNvPr>
          <p:cNvSpPr txBox="1">
            <a:spLocks/>
          </p:cNvSpPr>
          <p:nvPr/>
        </p:nvSpPr>
        <p:spPr>
          <a:xfrm>
            <a:off x="12338487" y="343894"/>
            <a:ext cx="10267002" cy="1354217"/>
          </a:xfrm>
          <a:prstGeom prst="rect">
            <a:avLst/>
          </a:prstGeom>
          <a:ln>
            <a:noFill/>
          </a:ln>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fr-FR" sz="8800" spc="0" dirty="0">
                <a:solidFill>
                  <a:srgbClr val="F8880C"/>
                </a:solidFill>
                <a:latin typeface="Montserrat SemiBold" panose="00000700000000000000" pitchFamily="50" charset="0"/>
                <a:ea typeface="Open Sans" panose="020B0606030504020204" pitchFamily="34" charset="0"/>
                <a:cs typeface="Open Sans" panose="020B0606030504020204" pitchFamily="34" charset="0"/>
              </a:rPr>
              <a:t>SOMMAIRE</a:t>
            </a:r>
          </a:p>
        </p:txBody>
      </p:sp>
      <p:grpSp>
        <p:nvGrpSpPr>
          <p:cNvPr id="59" name="Groupe 58">
            <a:extLst>
              <a:ext uri="{FF2B5EF4-FFF2-40B4-BE49-F238E27FC236}">
                <a16:creationId xmlns:a16="http://schemas.microsoft.com/office/drawing/2014/main" id="{12D5E63A-747E-6B28-FA37-C0BA0CD06DC8}"/>
              </a:ext>
            </a:extLst>
          </p:cNvPr>
          <p:cNvGrpSpPr/>
          <p:nvPr/>
        </p:nvGrpSpPr>
        <p:grpSpPr>
          <a:xfrm>
            <a:off x="11280553" y="2028165"/>
            <a:ext cx="11552309" cy="1015663"/>
            <a:chOff x="11280555" y="4283675"/>
            <a:chExt cx="10329735" cy="1015663"/>
          </a:xfrm>
        </p:grpSpPr>
        <p:sp>
          <p:nvSpPr>
            <p:cNvPr id="24" name="Title 1"/>
            <p:cNvSpPr txBox="1">
              <a:spLocks/>
            </p:cNvSpPr>
            <p:nvPr/>
          </p:nvSpPr>
          <p:spPr>
            <a:xfrm>
              <a:off x="12430105" y="4408362"/>
              <a:ext cx="9180185" cy="738664"/>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fr-FR" sz="4800" spc="0" dirty="0">
                  <a:solidFill>
                    <a:schemeClr val="tx1"/>
                  </a:solidFill>
                  <a:latin typeface="Montserrat" panose="00000500000000000000" pitchFamily="2" charset="0"/>
                  <a:ea typeface="Open Sans" panose="020B0606030504020204" pitchFamily="34" charset="0"/>
                  <a:cs typeface="Open Sans" panose="020B0606030504020204" pitchFamily="34" charset="0"/>
                </a:rPr>
                <a:t>INTRODUCTION </a:t>
              </a:r>
            </a:p>
          </p:txBody>
        </p:sp>
        <p:sp>
          <p:nvSpPr>
            <p:cNvPr id="14" name="Title 1">
              <a:extLst>
                <a:ext uri="{FF2B5EF4-FFF2-40B4-BE49-F238E27FC236}">
                  <a16:creationId xmlns:a16="http://schemas.microsoft.com/office/drawing/2014/main" id="{7AFCC56E-25AD-6E5A-066F-83BDD0A17A1B}"/>
                </a:ext>
              </a:extLst>
            </p:cNvPr>
            <p:cNvSpPr txBox="1">
              <a:spLocks/>
            </p:cNvSpPr>
            <p:nvPr/>
          </p:nvSpPr>
          <p:spPr>
            <a:xfrm>
              <a:off x="11280555" y="4283675"/>
              <a:ext cx="1825845" cy="1015663"/>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en-US" sz="6600" spc="0" dirty="0">
                  <a:solidFill>
                    <a:schemeClr val="tx1"/>
                  </a:solidFill>
                  <a:latin typeface="Montserrat SemiBold" panose="00000700000000000000" pitchFamily="50" charset="0"/>
                  <a:ea typeface="Open Sans" panose="020B0606030504020204" pitchFamily="34" charset="0"/>
                  <a:cs typeface="Open Sans" panose="020B0606030504020204" pitchFamily="34" charset="0"/>
                </a:rPr>
                <a:t>01</a:t>
              </a:r>
            </a:p>
          </p:txBody>
        </p:sp>
      </p:grpSp>
      <p:grpSp>
        <p:nvGrpSpPr>
          <p:cNvPr id="60" name="Groupe 59">
            <a:extLst>
              <a:ext uri="{FF2B5EF4-FFF2-40B4-BE49-F238E27FC236}">
                <a16:creationId xmlns:a16="http://schemas.microsoft.com/office/drawing/2014/main" id="{BEDF066E-D5F6-51EB-6FFE-AD9AC932E1F8}"/>
              </a:ext>
            </a:extLst>
          </p:cNvPr>
          <p:cNvGrpSpPr/>
          <p:nvPr/>
        </p:nvGrpSpPr>
        <p:grpSpPr>
          <a:xfrm>
            <a:off x="11204355" y="3561105"/>
            <a:ext cx="11628509" cy="1015663"/>
            <a:chOff x="11280555" y="4283675"/>
            <a:chExt cx="10335687" cy="1015663"/>
          </a:xfrm>
        </p:grpSpPr>
        <p:sp>
          <p:nvSpPr>
            <p:cNvPr id="61" name="Title 1">
              <a:extLst>
                <a:ext uri="{FF2B5EF4-FFF2-40B4-BE49-F238E27FC236}">
                  <a16:creationId xmlns:a16="http://schemas.microsoft.com/office/drawing/2014/main" id="{21F43FC7-3A70-3E38-4B89-2209FD2CF753}"/>
                </a:ext>
              </a:extLst>
            </p:cNvPr>
            <p:cNvSpPr txBox="1">
              <a:spLocks/>
            </p:cNvSpPr>
            <p:nvPr/>
          </p:nvSpPr>
          <p:spPr>
            <a:xfrm>
              <a:off x="12490958" y="4498524"/>
              <a:ext cx="9125284" cy="738664"/>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fr-FR" sz="4800" spc="0" dirty="0">
                  <a:solidFill>
                    <a:schemeClr val="tx1"/>
                  </a:solidFill>
                  <a:latin typeface="Montserrat" panose="00000500000000000000" pitchFamily="2" charset="0"/>
                  <a:ea typeface="Open Sans" panose="020B0606030504020204" pitchFamily="34" charset="0"/>
                  <a:cs typeface="Open Sans" panose="020B0606030504020204" pitchFamily="34" charset="0"/>
                </a:rPr>
                <a:t>GREEN IT ET IT FOR GREEN </a:t>
              </a:r>
            </a:p>
          </p:txBody>
        </p:sp>
        <p:sp>
          <p:nvSpPr>
            <p:cNvPr id="62" name="Title 1">
              <a:extLst>
                <a:ext uri="{FF2B5EF4-FFF2-40B4-BE49-F238E27FC236}">
                  <a16:creationId xmlns:a16="http://schemas.microsoft.com/office/drawing/2014/main" id="{ED875121-3F9E-3C8C-0DD5-81848B9B0104}"/>
                </a:ext>
              </a:extLst>
            </p:cNvPr>
            <p:cNvSpPr txBox="1">
              <a:spLocks/>
            </p:cNvSpPr>
            <p:nvPr/>
          </p:nvSpPr>
          <p:spPr>
            <a:xfrm>
              <a:off x="11280555" y="4283675"/>
              <a:ext cx="1825845" cy="1015663"/>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en-US" sz="6600" spc="0" dirty="0">
                  <a:solidFill>
                    <a:schemeClr val="tx1"/>
                  </a:solidFill>
                  <a:latin typeface="Montserrat SemiBold" panose="00000700000000000000" pitchFamily="50" charset="0"/>
                  <a:ea typeface="Open Sans" panose="020B0606030504020204" pitchFamily="34" charset="0"/>
                  <a:cs typeface="Open Sans" panose="020B0606030504020204" pitchFamily="34" charset="0"/>
                </a:rPr>
                <a:t>02</a:t>
              </a:r>
            </a:p>
          </p:txBody>
        </p:sp>
      </p:grpSp>
      <p:grpSp>
        <p:nvGrpSpPr>
          <p:cNvPr id="68" name="Groupe 67">
            <a:extLst>
              <a:ext uri="{FF2B5EF4-FFF2-40B4-BE49-F238E27FC236}">
                <a16:creationId xmlns:a16="http://schemas.microsoft.com/office/drawing/2014/main" id="{791E3B9C-A7D4-42BB-DCB0-4BADAB3F54D7}"/>
              </a:ext>
            </a:extLst>
          </p:cNvPr>
          <p:cNvGrpSpPr/>
          <p:nvPr/>
        </p:nvGrpSpPr>
        <p:grpSpPr>
          <a:xfrm>
            <a:off x="11169206" y="5202140"/>
            <a:ext cx="11290711" cy="1622220"/>
            <a:chOff x="11280555" y="4283675"/>
            <a:chExt cx="10035445" cy="2074351"/>
          </a:xfrm>
        </p:grpSpPr>
        <p:sp>
          <p:nvSpPr>
            <p:cNvPr id="69" name="Title 1">
              <a:extLst>
                <a:ext uri="{FF2B5EF4-FFF2-40B4-BE49-F238E27FC236}">
                  <a16:creationId xmlns:a16="http://schemas.microsoft.com/office/drawing/2014/main" id="{14F64858-56F0-A0D8-D487-433FE00CBA2A}"/>
                </a:ext>
              </a:extLst>
            </p:cNvPr>
            <p:cNvSpPr txBox="1">
              <a:spLocks/>
            </p:cNvSpPr>
            <p:nvPr/>
          </p:nvSpPr>
          <p:spPr>
            <a:xfrm>
              <a:off x="12522198" y="4468950"/>
              <a:ext cx="8793802" cy="1889076"/>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fr-FR" sz="4800" spc="0" dirty="0">
                  <a:solidFill>
                    <a:schemeClr val="tx1"/>
                  </a:solidFill>
                  <a:latin typeface="Montserrat" panose="00000500000000000000" pitchFamily="2" charset="0"/>
                  <a:ea typeface="Open Sans" panose="020B0606030504020204" pitchFamily="34" charset="0"/>
                  <a:cs typeface="Open Sans" panose="020B0606030504020204" pitchFamily="34" charset="0"/>
                </a:rPr>
                <a:t>LES FONDEMENTS DU GREEN IT</a:t>
              </a:r>
            </a:p>
            <a:p>
              <a:pPr algn="l"/>
              <a:r>
                <a:rPr lang="fr-FR" sz="4800" spc="0" dirty="0">
                  <a:solidFill>
                    <a:schemeClr val="tx1"/>
                  </a:solidFill>
                  <a:latin typeface="Montserrat" panose="00000500000000000000" pitchFamily="2" charset="0"/>
                  <a:ea typeface="Open Sans" panose="020B0606030504020204" pitchFamily="34" charset="0"/>
                  <a:cs typeface="Open Sans" panose="020B0606030504020204" pitchFamily="34" charset="0"/>
                </a:rPr>
                <a:t>	</a:t>
              </a:r>
            </a:p>
          </p:txBody>
        </p:sp>
        <p:sp>
          <p:nvSpPr>
            <p:cNvPr id="70" name="Title 1">
              <a:extLst>
                <a:ext uri="{FF2B5EF4-FFF2-40B4-BE49-F238E27FC236}">
                  <a16:creationId xmlns:a16="http://schemas.microsoft.com/office/drawing/2014/main" id="{2DB02B76-401C-2168-3A98-D5A3FE49BDFB}"/>
                </a:ext>
              </a:extLst>
            </p:cNvPr>
            <p:cNvSpPr txBox="1">
              <a:spLocks/>
            </p:cNvSpPr>
            <p:nvPr/>
          </p:nvSpPr>
          <p:spPr>
            <a:xfrm>
              <a:off x="11280555" y="4283675"/>
              <a:ext cx="1825845" cy="1298741"/>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en-US" sz="6600" spc="0" dirty="0">
                  <a:solidFill>
                    <a:schemeClr val="tx1"/>
                  </a:solidFill>
                  <a:latin typeface="Montserrat SemiBold" panose="00000700000000000000" pitchFamily="50" charset="0"/>
                  <a:ea typeface="Open Sans" panose="020B0606030504020204" pitchFamily="34" charset="0"/>
                  <a:cs typeface="Open Sans" panose="020B0606030504020204" pitchFamily="34" charset="0"/>
                </a:rPr>
                <a:t>03</a:t>
              </a:r>
            </a:p>
          </p:txBody>
        </p:sp>
      </p:grpSp>
      <p:grpSp>
        <p:nvGrpSpPr>
          <p:cNvPr id="72" name="Groupe 71">
            <a:extLst>
              <a:ext uri="{FF2B5EF4-FFF2-40B4-BE49-F238E27FC236}">
                <a16:creationId xmlns:a16="http://schemas.microsoft.com/office/drawing/2014/main" id="{23F2AFA0-F231-BF96-88DD-B9F1C3743B99}"/>
              </a:ext>
            </a:extLst>
          </p:cNvPr>
          <p:cNvGrpSpPr/>
          <p:nvPr/>
        </p:nvGrpSpPr>
        <p:grpSpPr>
          <a:xfrm>
            <a:off x="11181491" y="6719440"/>
            <a:ext cx="11178207" cy="1015663"/>
            <a:chOff x="11318245" y="4299737"/>
            <a:chExt cx="9995224" cy="1015663"/>
          </a:xfrm>
        </p:grpSpPr>
        <p:sp>
          <p:nvSpPr>
            <p:cNvPr id="73" name="Title 1">
              <a:extLst>
                <a:ext uri="{FF2B5EF4-FFF2-40B4-BE49-F238E27FC236}">
                  <a16:creationId xmlns:a16="http://schemas.microsoft.com/office/drawing/2014/main" id="{6D79CBEF-D2EA-0027-4C2C-54348CB80F96}"/>
                </a:ext>
              </a:extLst>
            </p:cNvPr>
            <p:cNvSpPr txBox="1">
              <a:spLocks/>
            </p:cNvSpPr>
            <p:nvPr/>
          </p:nvSpPr>
          <p:spPr>
            <a:xfrm>
              <a:off x="12519667" y="4367722"/>
              <a:ext cx="8793802" cy="738664"/>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fr-FR" sz="4800" spc="0" dirty="0">
                  <a:solidFill>
                    <a:schemeClr val="tx1"/>
                  </a:solidFill>
                  <a:latin typeface="Montserrat" panose="00000500000000000000" pitchFamily="2" charset="0"/>
                  <a:ea typeface="Open Sans" panose="020B0606030504020204" pitchFamily="34" charset="0"/>
                  <a:cs typeface="Open Sans" panose="020B0606030504020204" pitchFamily="34" charset="0"/>
                </a:rPr>
                <a:t>ECOCONCEPTION WEB</a:t>
              </a:r>
            </a:p>
          </p:txBody>
        </p:sp>
        <p:sp>
          <p:nvSpPr>
            <p:cNvPr id="84" name="Title 1">
              <a:extLst>
                <a:ext uri="{FF2B5EF4-FFF2-40B4-BE49-F238E27FC236}">
                  <a16:creationId xmlns:a16="http://schemas.microsoft.com/office/drawing/2014/main" id="{92687930-1459-0D1E-A16D-7110696D4989}"/>
                </a:ext>
              </a:extLst>
            </p:cNvPr>
            <p:cNvSpPr txBox="1">
              <a:spLocks/>
            </p:cNvSpPr>
            <p:nvPr/>
          </p:nvSpPr>
          <p:spPr>
            <a:xfrm>
              <a:off x="11318245" y="4299737"/>
              <a:ext cx="1825845" cy="1015663"/>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en-US" sz="6600" spc="0" dirty="0">
                  <a:solidFill>
                    <a:schemeClr val="tx1"/>
                  </a:solidFill>
                  <a:latin typeface="Montserrat SemiBold" panose="00000700000000000000" pitchFamily="50" charset="0"/>
                  <a:ea typeface="Open Sans" panose="020B0606030504020204" pitchFamily="34" charset="0"/>
                  <a:cs typeface="Open Sans" panose="020B0606030504020204" pitchFamily="34" charset="0"/>
                </a:rPr>
                <a:t>04</a:t>
              </a:r>
            </a:p>
          </p:txBody>
        </p:sp>
      </p:grpSp>
      <p:grpSp>
        <p:nvGrpSpPr>
          <p:cNvPr id="25" name="Groupe 24">
            <a:extLst>
              <a:ext uri="{FF2B5EF4-FFF2-40B4-BE49-F238E27FC236}">
                <a16:creationId xmlns:a16="http://schemas.microsoft.com/office/drawing/2014/main" id="{53209A6D-1D47-4058-908A-815D6E168185}"/>
              </a:ext>
            </a:extLst>
          </p:cNvPr>
          <p:cNvGrpSpPr/>
          <p:nvPr/>
        </p:nvGrpSpPr>
        <p:grpSpPr>
          <a:xfrm>
            <a:off x="11216639" y="8252581"/>
            <a:ext cx="11143057" cy="1015663"/>
            <a:chOff x="11349674" y="4283674"/>
            <a:chExt cx="9963794" cy="1015663"/>
          </a:xfrm>
        </p:grpSpPr>
        <p:sp>
          <p:nvSpPr>
            <p:cNvPr id="26" name="Title 1">
              <a:extLst>
                <a:ext uri="{FF2B5EF4-FFF2-40B4-BE49-F238E27FC236}">
                  <a16:creationId xmlns:a16="http://schemas.microsoft.com/office/drawing/2014/main" id="{23F0266F-21DD-41C4-A190-FB10D9E8F362}"/>
                </a:ext>
              </a:extLst>
            </p:cNvPr>
            <p:cNvSpPr txBox="1">
              <a:spLocks/>
            </p:cNvSpPr>
            <p:nvPr/>
          </p:nvSpPr>
          <p:spPr>
            <a:xfrm>
              <a:off x="12519666" y="4422174"/>
              <a:ext cx="8793802" cy="738664"/>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fr-FR" sz="4800" spc="0" dirty="0">
                  <a:solidFill>
                    <a:schemeClr val="tx1"/>
                  </a:solidFill>
                  <a:latin typeface="Montserrat" panose="00000500000000000000" pitchFamily="2" charset="0"/>
                  <a:ea typeface="Open Sans" panose="020B0606030504020204" pitchFamily="34" charset="0"/>
                  <a:cs typeface="Open Sans" panose="020B0606030504020204" pitchFamily="34" charset="0"/>
                </a:rPr>
                <a:t>L’ECO-INDEX</a:t>
              </a:r>
            </a:p>
          </p:txBody>
        </p:sp>
        <p:sp>
          <p:nvSpPr>
            <p:cNvPr id="27" name="Title 1">
              <a:extLst>
                <a:ext uri="{FF2B5EF4-FFF2-40B4-BE49-F238E27FC236}">
                  <a16:creationId xmlns:a16="http://schemas.microsoft.com/office/drawing/2014/main" id="{7CEA238F-12FC-451A-A0CE-0245AEB11B7E}"/>
                </a:ext>
              </a:extLst>
            </p:cNvPr>
            <p:cNvSpPr txBox="1">
              <a:spLocks/>
            </p:cNvSpPr>
            <p:nvPr/>
          </p:nvSpPr>
          <p:spPr>
            <a:xfrm>
              <a:off x="11349674" y="4283674"/>
              <a:ext cx="1825845" cy="1015663"/>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en-US" sz="6600" spc="0" dirty="0">
                  <a:solidFill>
                    <a:schemeClr val="tx1"/>
                  </a:solidFill>
                  <a:latin typeface="Montserrat SemiBold" panose="00000700000000000000" pitchFamily="50" charset="0"/>
                  <a:ea typeface="Open Sans" panose="020B0606030504020204" pitchFamily="34" charset="0"/>
                  <a:cs typeface="Open Sans" panose="020B0606030504020204" pitchFamily="34" charset="0"/>
                </a:rPr>
                <a:t>05</a:t>
              </a:r>
            </a:p>
          </p:txBody>
        </p:sp>
      </p:grpSp>
      <p:sp>
        <p:nvSpPr>
          <p:cNvPr id="30" name="Title 1">
            <a:extLst>
              <a:ext uri="{FF2B5EF4-FFF2-40B4-BE49-F238E27FC236}">
                <a16:creationId xmlns:a16="http://schemas.microsoft.com/office/drawing/2014/main" id="{692D4E48-C0CE-47D4-BE55-DF388579002D}"/>
              </a:ext>
            </a:extLst>
          </p:cNvPr>
          <p:cNvSpPr txBox="1">
            <a:spLocks/>
          </p:cNvSpPr>
          <p:nvPr/>
        </p:nvSpPr>
        <p:spPr>
          <a:xfrm>
            <a:off x="12949073" y="10162926"/>
            <a:ext cx="9834591" cy="738664"/>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endParaRPr lang="fr-FR" sz="4800" spc="0" dirty="0">
              <a:solidFill>
                <a:schemeClr val="tx1"/>
              </a:solidFill>
              <a:latin typeface="Montserrat" panose="00000500000000000000" pitchFamily="2" charset="0"/>
              <a:ea typeface="Open Sans" panose="020B0606030504020204" pitchFamily="34" charset="0"/>
              <a:cs typeface="Open Sans" panose="020B0606030504020204" pitchFamily="34" charset="0"/>
            </a:endParaRPr>
          </a:p>
        </p:txBody>
      </p:sp>
      <p:pic>
        <p:nvPicPr>
          <p:cNvPr id="5" name="Image 4">
            <a:extLst>
              <a:ext uri="{FF2B5EF4-FFF2-40B4-BE49-F238E27FC236}">
                <a16:creationId xmlns:a16="http://schemas.microsoft.com/office/drawing/2014/main" id="{71FB986B-25ED-4059-BCB8-99AB7D8835D0}"/>
              </a:ext>
            </a:extLst>
          </p:cNvPr>
          <p:cNvPicPr>
            <a:picLocks noChangeAspect="1"/>
          </p:cNvPicPr>
          <p:nvPr/>
        </p:nvPicPr>
        <p:blipFill rotWithShape="1">
          <a:blip r:embed="rId3">
            <a:extLst>
              <a:ext uri="{28A0092B-C50C-407E-A947-70E740481C1C}">
                <a14:useLocalDpi xmlns:a14="http://schemas.microsoft.com/office/drawing/2010/main" val="0"/>
              </a:ext>
            </a:extLst>
          </a:blip>
          <a:srcRect t="20097" b="5246"/>
          <a:stretch/>
        </p:blipFill>
        <p:spPr>
          <a:xfrm>
            <a:off x="1536959" y="2010779"/>
            <a:ext cx="7386039" cy="9810751"/>
          </a:xfrm>
          <a:prstGeom prst="rect">
            <a:avLst/>
          </a:prstGeom>
        </p:spPr>
      </p:pic>
      <p:grpSp>
        <p:nvGrpSpPr>
          <p:cNvPr id="38" name="Groupe 37">
            <a:extLst>
              <a:ext uri="{FF2B5EF4-FFF2-40B4-BE49-F238E27FC236}">
                <a16:creationId xmlns:a16="http://schemas.microsoft.com/office/drawing/2014/main" id="{D9568870-9437-48E4-8C5A-B573278F17C9}"/>
              </a:ext>
            </a:extLst>
          </p:cNvPr>
          <p:cNvGrpSpPr/>
          <p:nvPr/>
        </p:nvGrpSpPr>
        <p:grpSpPr>
          <a:xfrm>
            <a:off x="11204355" y="9696865"/>
            <a:ext cx="12376803" cy="2320911"/>
            <a:chOff x="11308616" y="4256195"/>
            <a:chExt cx="9880995" cy="2320911"/>
          </a:xfrm>
        </p:grpSpPr>
        <p:sp>
          <p:nvSpPr>
            <p:cNvPr id="39" name="Title 1">
              <a:extLst>
                <a:ext uri="{FF2B5EF4-FFF2-40B4-BE49-F238E27FC236}">
                  <a16:creationId xmlns:a16="http://schemas.microsoft.com/office/drawing/2014/main" id="{0D3A85AD-08AA-4CE2-A944-AAFC94DDEDD8}"/>
                </a:ext>
              </a:extLst>
            </p:cNvPr>
            <p:cNvSpPr txBox="1">
              <a:spLocks/>
            </p:cNvSpPr>
            <p:nvPr/>
          </p:nvSpPr>
          <p:spPr>
            <a:xfrm>
              <a:off x="12395809" y="4361115"/>
              <a:ext cx="8793802" cy="2215991"/>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fr-FR" sz="4800" spc="0" dirty="0">
                  <a:solidFill>
                    <a:schemeClr val="tx1"/>
                  </a:solidFill>
                  <a:latin typeface="Montserrat" panose="00000500000000000000" pitchFamily="2" charset="0"/>
                  <a:ea typeface="Open Sans" panose="020B0606030504020204" pitchFamily="34" charset="0"/>
                  <a:cs typeface="Open Sans" panose="020B0606030504020204" pitchFamily="34" charset="0"/>
                </a:rPr>
                <a:t>TEST DE CERTAINS URL AVEC LES DIFFERENTS OUTILS</a:t>
              </a:r>
            </a:p>
            <a:p>
              <a:pPr algn="l"/>
              <a:endParaRPr lang="fr-FR" sz="4800" spc="0" dirty="0">
                <a:solidFill>
                  <a:schemeClr val="tx1"/>
                </a:solidFill>
                <a:latin typeface="Montserrat" panose="00000500000000000000" pitchFamily="2" charset="0"/>
                <a:ea typeface="Open Sans" panose="020B0606030504020204" pitchFamily="34" charset="0"/>
                <a:cs typeface="Open Sans" panose="020B0606030504020204" pitchFamily="34" charset="0"/>
              </a:endParaRPr>
            </a:p>
          </p:txBody>
        </p:sp>
        <p:sp>
          <p:nvSpPr>
            <p:cNvPr id="40" name="Title 1">
              <a:extLst>
                <a:ext uri="{FF2B5EF4-FFF2-40B4-BE49-F238E27FC236}">
                  <a16:creationId xmlns:a16="http://schemas.microsoft.com/office/drawing/2014/main" id="{8242E5FF-1171-4888-8968-B1B05C94EA16}"/>
                </a:ext>
              </a:extLst>
            </p:cNvPr>
            <p:cNvSpPr txBox="1">
              <a:spLocks/>
            </p:cNvSpPr>
            <p:nvPr/>
          </p:nvSpPr>
          <p:spPr>
            <a:xfrm>
              <a:off x="11308616" y="4256195"/>
              <a:ext cx="1825845" cy="1015663"/>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en-US" sz="6600" spc="0" dirty="0">
                  <a:solidFill>
                    <a:schemeClr val="tx1"/>
                  </a:solidFill>
                  <a:latin typeface="Montserrat SemiBold" panose="00000700000000000000" pitchFamily="50" charset="0"/>
                  <a:ea typeface="Open Sans" panose="020B0606030504020204" pitchFamily="34" charset="0"/>
                  <a:cs typeface="Open Sans" panose="020B0606030504020204" pitchFamily="34" charset="0"/>
                </a:rPr>
                <a:t>06</a:t>
              </a:r>
            </a:p>
          </p:txBody>
        </p:sp>
      </p:grpSp>
    </p:spTree>
    <p:extLst>
      <p:ext uri="{BB962C8B-B14F-4D97-AF65-F5344CB8AC3E}">
        <p14:creationId xmlns:p14="http://schemas.microsoft.com/office/powerpoint/2010/main" val="36986036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4729301-1248-4C66-B2DE-C9BC649F82D8}"/>
              </a:ext>
            </a:extLst>
          </p:cNvPr>
          <p:cNvSpPr txBox="1">
            <a:spLocks/>
          </p:cNvSpPr>
          <p:nvPr/>
        </p:nvSpPr>
        <p:spPr>
          <a:xfrm>
            <a:off x="847788" y="4186102"/>
            <a:ext cx="2809812" cy="1915121"/>
          </a:xfrm>
          <a:prstGeom prst="rect">
            <a:avLst/>
          </a:prstGeom>
          <a:noFill/>
          <a:ln>
            <a:noFill/>
          </a:ln>
        </p:spPr>
        <p:txBody>
          <a:bodyPr wrap="square" lIns="144000" tIns="72000" rIns="72000" bIns="7200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fr-FR" sz="11500" spc="0" dirty="0">
                <a:solidFill>
                  <a:srgbClr val="38A257"/>
                </a:solidFill>
                <a:latin typeface="Montserrat SemiBold" panose="00000700000000000000" pitchFamily="50" charset="0"/>
                <a:ea typeface="Open Sans" panose="020B0606030504020204" pitchFamily="34" charset="0"/>
                <a:cs typeface="Open Sans" panose="020B0606030504020204" pitchFamily="34" charset="0"/>
              </a:rPr>
              <a:t>06</a:t>
            </a:r>
          </a:p>
        </p:txBody>
      </p:sp>
      <p:sp>
        <p:nvSpPr>
          <p:cNvPr id="6" name="ZoneTexte 5">
            <a:extLst>
              <a:ext uri="{FF2B5EF4-FFF2-40B4-BE49-F238E27FC236}">
                <a16:creationId xmlns:a16="http://schemas.microsoft.com/office/drawing/2014/main" id="{F55274CA-E2C4-49B7-8FC8-569C2E3DC1DA}"/>
              </a:ext>
            </a:extLst>
          </p:cNvPr>
          <p:cNvSpPr txBox="1"/>
          <p:nvPr/>
        </p:nvSpPr>
        <p:spPr>
          <a:xfrm>
            <a:off x="847788" y="6101223"/>
            <a:ext cx="14231758" cy="6001643"/>
          </a:xfrm>
          <a:prstGeom prst="rect">
            <a:avLst/>
          </a:prstGeom>
          <a:noFill/>
        </p:spPr>
        <p:txBody>
          <a:bodyPr wrap="square">
            <a:spAutoFit/>
          </a:bodyPr>
          <a:lstStyle/>
          <a:p>
            <a:r>
              <a:rPr lang="fr-FR" sz="9600" spc="0" dirty="0">
                <a:solidFill>
                  <a:srgbClr val="38A257"/>
                </a:solidFill>
                <a:latin typeface="Montserrat" panose="00000500000000000000" pitchFamily="2" charset="0"/>
                <a:ea typeface="Open Sans" panose="020B0606030504020204" pitchFamily="34" charset="0"/>
                <a:cs typeface="Open Sans" panose="020B0606030504020204" pitchFamily="34" charset="0"/>
              </a:rPr>
              <a:t>TEST DE CERTAINS URL AVEC LES DIFFERENTS OUTILS</a:t>
            </a:r>
          </a:p>
          <a:p>
            <a:endParaRPr lang="fr-FR" sz="9600" spc="0" dirty="0">
              <a:solidFill>
                <a:srgbClr val="38A257"/>
              </a:solidFill>
              <a:latin typeface="Montserrat" panose="00000500000000000000" pitchFamily="2"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815034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
            <a:extLst>
              <a:ext uri="{FF2B5EF4-FFF2-40B4-BE49-F238E27FC236}">
                <a16:creationId xmlns:a16="http://schemas.microsoft.com/office/drawing/2014/main" id="{86E78B01-6032-48C2-9504-D2A0B75C699D}"/>
              </a:ext>
            </a:extLst>
          </p:cNvPr>
          <p:cNvSpPr txBox="1"/>
          <p:nvPr/>
        </p:nvSpPr>
        <p:spPr>
          <a:xfrm>
            <a:off x="1924051" y="5572359"/>
            <a:ext cx="8591549" cy="3542829"/>
          </a:xfrm>
          <a:prstGeom prst="rect">
            <a:avLst/>
          </a:prstGeom>
          <a:noFill/>
        </p:spPr>
        <p:txBody>
          <a:bodyPr wrap="square" lIns="0" tIns="0" rIns="0" bIns="0" rtlCol="0">
            <a:spAutoFit/>
          </a:bodyPr>
          <a:lstStyle/>
          <a:p>
            <a:pPr>
              <a:lnSpc>
                <a:spcPct val="130000"/>
              </a:lnSpc>
              <a:spcAft>
                <a:spcPts val="1800"/>
              </a:spcAft>
            </a:pPr>
            <a:r>
              <a:rPr lang="fr-FR" dirty="0">
                <a:solidFill>
                  <a:schemeClr val="tx2"/>
                </a:solidFill>
                <a:latin typeface="Montserrat" panose="00000500000000000000" pitchFamily="2" charset="0"/>
                <a:ea typeface="Open Sans" panose="020B0606030504020204" pitchFamily="34" charset="0"/>
                <a:cs typeface="Open Sans" panose="020B0606030504020204" pitchFamily="34" charset="0"/>
              </a:rPr>
              <a:t>La page a obtenu un score de F sur Eco Index, indiquant une performance environnementale très faible, et se classe 268 060 ème sur 294 521 en termes de durabilité environnementale.</a:t>
            </a:r>
            <a:endParaRPr lang="en-US" dirty="0">
              <a:solidFill>
                <a:schemeClr val="tx2"/>
              </a:solidFill>
              <a:latin typeface="Montserrat" panose="00000500000000000000" pitchFamily="2" charset="0"/>
              <a:ea typeface="Open Sans" panose="020B0606030504020204" pitchFamily="34" charset="0"/>
              <a:cs typeface="Open Sans" panose="020B0606030504020204" pitchFamily="34" charset="0"/>
            </a:endParaRPr>
          </a:p>
        </p:txBody>
      </p:sp>
      <p:sp>
        <p:nvSpPr>
          <p:cNvPr id="2" name="ZoneTexte 1">
            <a:extLst>
              <a:ext uri="{FF2B5EF4-FFF2-40B4-BE49-F238E27FC236}">
                <a16:creationId xmlns:a16="http://schemas.microsoft.com/office/drawing/2014/main" id="{677512C6-6485-41FF-AE46-DBBB6EE5ED15}"/>
              </a:ext>
            </a:extLst>
          </p:cNvPr>
          <p:cNvSpPr txBox="1"/>
          <p:nvPr/>
        </p:nvSpPr>
        <p:spPr>
          <a:xfrm>
            <a:off x="2857500" y="1485900"/>
            <a:ext cx="5029200" cy="1015663"/>
          </a:xfrm>
          <a:prstGeom prst="rect">
            <a:avLst/>
          </a:prstGeom>
          <a:noFill/>
        </p:spPr>
        <p:txBody>
          <a:bodyPr wrap="square" rtlCol="0">
            <a:spAutoFit/>
          </a:bodyPr>
          <a:lstStyle/>
          <a:p>
            <a:r>
              <a:rPr lang="fr-FR" sz="6000" dirty="0">
                <a:solidFill>
                  <a:srgbClr val="E36B09"/>
                </a:solidFill>
                <a:latin typeface="Montserrat SemiBold"/>
              </a:rPr>
              <a:t>www. cie.ci</a:t>
            </a:r>
          </a:p>
        </p:txBody>
      </p:sp>
      <p:pic>
        <p:nvPicPr>
          <p:cNvPr id="6" name="Image 5">
            <a:extLst>
              <a:ext uri="{FF2B5EF4-FFF2-40B4-BE49-F238E27FC236}">
                <a16:creationId xmlns:a16="http://schemas.microsoft.com/office/drawing/2014/main" id="{3B10497A-D346-4C79-B356-F15800A27913}"/>
              </a:ext>
            </a:extLst>
          </p:cNvPr>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b="64309"/>
          <a:stretch/>
        </p:blipFill>
        <p:spPr bwMode="auto">
          <a:xfrm>
            <a:off x="12192000" y="3562350"/>
            <a:ext cx="10267949" cy="756284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984408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
            <a:extLst>
              <a:ext uri="{FF2B5EF4-FFF2-40B4-BE49-F238E27FC236}">
                <a16:creationId xmlns:a16="http://schemas.microsoft.com/office/drawing/2014/main" id="{86E78B01-6032-48C2-9504-D2A0B75C699D}"/>
              </a:ext>
            </a:extLst>
          </p:cNvPr>
          <p:cNvSpPr txBox="1"/>
          <p:nvPr/>
        </p:nvSpPr>
        <p:spPr>
          <a:xfrm>
            <a:off x="1924051" y="4955147"/>
            <a:ext cx="8591549" cy="4255204"/>
          </a:xfrm>
          <a:prstGeom prst="rect">
            <a:avLst/>
          </a:prstGeom>
          <a:noFill/>
        </p:spPr>
        <p:txBody>
          <a:bodyPr wrap="square" lIns="0" tIns="0" rIns="0" bIns="0" rtlCol="0">
            <a:spAutoFit/>
          </a:bodyPr>
          <a:lstStyle/>
          <a:p>
            <a:pPr>
              <a:lnSpc>
                <a:spcPct val="130000"/>
              </a:lnSpc>
              <a:spcAft>
                <a:spcPts val="1800"/>
              </a:spcAft>
            </a:pPr>
            <a:r>
              <a:rPr lang="fr-FR" dirty="0">
                <a:solidFill>
                  <a:schemeClr val="tx2"/>
                </a:solidFill>
                <a:latin typeface="Montserrat" panose="00000500000000000000" pitchFamily="2" charset="0"/>
                <a:ea typeface="Open Sans" panose="020B0606030504020204" pitchFamily="34" charset="0"/>
                <a:cs typeface="Open Sans" panose="020B0606030504020204" pitchFamily="34" charset="0"/>
              </a:rPr>
              <a:t>La page a obtenu un score de E sur Eco Index, indiquant une performance environnementale insuffisante, et se classe 228 256 ème sur 311 049 521 en termes de durabilité environnementale.</a:t>
            </a:r>
            <a:endParaRPr lang="en-US" dirty="0">
              <a:solidFill>
                <a:schemeClr val="tx2"/>
              </a:solidFill>
              <a:latin typeface="Montserrat" panose="00000500000000000000" pitchFamily="2" charset="0"/>
              <a:ea typeface="Open Sans" panose="020B0606030504020204" pitchFamily="34" charset="0"/>
              <a:cs typeface="Open Sans" panose="020B0606030504020204" pitchFamily="34" charset="0"/>
            </a:endParaRPr>
          </a:p>
        </p:txBody>
      </p:sp>
      <p:sp>
        <p:nvSpPr>
          <p:cNvPr id="2" name="ZoneTexte 1">
            <a:extLst>
              <a:ext uri="{FF2B5EF4-FFF2-40B4-BE49-F238E27FC236}">
                <a16:creationId xmlns:a16="http://schemas.microsoft.com/office/drawing/2014/main" id="{677512C6-6485-41FF-AE46-DBBB6EE5ED15}"/>
              </a:ext>
            </a:extLst>
          </p:cNvPr>
          <p:cNvSpPr txBox="1"/>
          <p:nvPr/>
        </p:nvSpPr>
        <p:spPr>
          <a:xfrm>
            <a:off x="2857499" y="1485900"/>
            <a:ext cx="7161989" cy="1015663"/>
          </a:xfrm>
          <a:prstGeom prst="rect">
            <a:avLst/>
          </a:prstGeom>
          <a:noFill/>
        </p:spPr>
        <p:txBody>
          <a:bodyPr wrap="square" rtlCol="0">
            <a:spAutoFit/>
          </a:bodyPr>
          <a:lstStyle/>
          <a:p>
            <a:r>
              <a:rPr lang="fr-FR" sz="6000" dirty="0">
                <a:solidFill>
                  <a:srgbClr val="E36B09"/>
                </a:solidFill>
                <a:latin typeface="Montserrat SemiBold"/>
              </a:rPr>
              <a:t>www.cie.cipept</a:t>
            </a:r>
          </a:p>
        </p:txBody>
      </p:sp>
      <p:pic>
        <p:nvPicPr>
          <p:cNvPr id="6" name="Image 5">
            <a:extLst>
              <a:ext uri="{FF2B5EF4-FFF2-40B4-BE49-F238E27FC236}">
                <a16:creationId xmlns:a16="http://schemas.microsoft.com/office/drawing/2014/main" id="{3B10497A-D346-4C79-B356-F15800A27913}"/>
              </a:ext>
            </a:extLst>
          </p:cNvPr>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b="64309"/>
          <a:stretch/>
        </p:blipFill>
        <p:spPr bwMode="auto">
          <a:xfrm>
            <a:off x="12192000" y="3562350"/>
            <a:ext cx="10267949" cy="7562849"/>
          </a:xfrm>
          <a:prstGeom prst="rect">
            <a:avLst/>
          </a:prstGeom>
          <a:noFill/>
          <a:ln>
            <a:noFill/>
          </a:ln>
          <a:extLst>
            <a:ext uri="{53640926-AAD7-44D8-BBD7-CCE9431645EC}">
              <a14:shadowObscured xmlns:a14="http://schemas.microsoft.com/office/drawing/2010/main"/>
            </a:ext>
          </a:extLst>
        </p:spPr>
      </p:pic>
      <p:pic>
        <p:nvPicPr>
          <p:cNvPr id="4" name="Image 3">
            <a:extLst>
              <a:ext uri="{FF2B5EF4-FFF2-40B4-BE49-F238E27FC236}">
                <a16:creationId xmlns:a16="http://schemas.microsoft.com/office/drawing/2014/main" id="{AE7C0843-F3CD-4C4A-A628-C5B396333B92}"/>
              </a:ext>
            </a:extLst>
          </p:cNvPr>
          <p:cNvPicPr>
            <a:picLocks noChangeAspect="1"/>
          </p:cNvPicPr>
          <p:nvPr/>
        </p:nvPicPr>
        <p:blipFill rotWithShape="1">
          <a:blip r:embed="rId4">
            <a:extLst>
              <a:ext uri="{28A0092B-C50C-407E-A947-70E740481C1C}">
                <a14:useLocalDpi xmlns:a14="http://schemas.microsoft.com/office/drawing/2010/main" val="0"/>
              </a:ext>
            </a:extLst>
          </a:blip>
          <a:srcRect b="9842"/>
          <a:stretch/>
        </p:blipFill>
        <p:spPr>
          <a:xfrm>
            <a:off x="10797703" y="3040300"/>
            <a:ext cx="12976698" cy="8084899"/>
          </a:xfrm>
          <a:prstGeom prst="rect">
            <a:avLst/>
          </a:prstGeom>
        </p:spPr>
      </p:pic>
    </p:spTree>
    <p:extLst>
      <p:ext uri="{BB962C8B-B14F-4D97-AF65-F5344CB8AC3E}">
        <p14:creationId xmlns:p14="http://schemas.microsoft.com/office/powerpoint/2010/main" val="3157790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
            <a:extLst>
              <a:ext uri="{FF2B5EF4-FFF2-40B4-BE49-F238E27FC236}">
                <a16:creationId xmlns:a16="http://schemas.microsoft.com/office/drawing/2014/main" id="{86E78B01-6032-48C2-9504-D2A0B75C699D}"/>
              </a:ext>
            </a:extLst>
          </p:cNvPr>
          <p:cNvSpPr txBox="1"/>
          <p:nvPr/>
        </p:nvSpPr>
        <p:spPr>
          <a:xfrm>
            <a:off x="1924051" y="5572359"/>
            <a:ext cx="10136223" cy="3535007"/>
          </a:xfrm>
          <a:prstGeom prst="rect">
            <a:avLst/>
          </a:prstGeom>
          <a:noFill/>
        </p:spPr>
        <p:txBody>
          <a:bodyPr wrap="square" lIns="0" tIns="0" rIns="0" bIns="0" rtlCol="0">
            <a:spAutoFit/>
          </a:bodyPr>
          <a:lstStyle/>
          <a:p>
            <a:pPr>
              <a:lnSpc>
                <a:spcPct val="130000"/>
              </a:lnSpc>
              <a:spcAft>
                <a:spcPts val="1800"/>
              </a:spcAft>
            </a:pPr>
            <a:r>
              <a:rPr lang="fr-FR" dirty="0">
                <a:solidFill>
                  <a:schemeClr val="tx2"/>
                </a:solidFill>
                <a:latin typeface="Montserrat" panose="00000500000000000000" pitchFamily="2" charset="0"/>
                <a:ea typeface="Open Sans" panose="020B0606030504020204" pitchFamily="34" charset="0"/>
                <a:cs typeface="Open Sans" panose="020B0606030504020204" pitchFamily="34" charset="0"/>
              </a:rPr>
              <a:t>La page a obtenu un score de A sur Eco Index, indiquant une excellente performance environnementale, et se classe 7534 ème sur 311069 en termes de durabilité environnementale.</a:t>
            </a:r>
            <a:endParaRPr lang="en-US" dirty="0">
              <a:solidFill>
                <a:schemeClr val="tx2"/>
              </a:solidFill>
              <a:latin typeface="Montserrat" panose="00000500000000000000" pitchFamily="2" charset="0"/>
              <a:ea typeface="Open Sans" panose="020B0606030504020204" pitchFamily="34" charset="0"/>
              <a:cs typeface="Open Sans" panose="020B0606030504020204" pitchFamily="34" charset="0"/>
            </a:endParaRPr>
          </a:p>
        </p:txBody>
      </p:sp>
      <p:sp>
        <p:nvSpPr>
          <p:cNvPr id="2" name="ZoneTexte 1">
            <a:extLst>
              <a:ext uri="{FF2B5EF4-FFF2-40B4-BE49-F238E27FC236}">
                <a16:creationId xmlns:a16="http://schemas.microsoft.com/office/drawing/2014/main" id="{677512C6-6485-41FF-AE46-DBBB6EE5ED15}"/>
              </a:ext>
            </a:extLst>
          </p:cNvPr>
          <p:cNvSpPr txBox="1"/>
          <p:nvPr/>
        </p:nvSpPr>
        <p:spPr>
          <a:xfrm>
            <a:off x="1747737" y="1602632"/>
            <a:ext cx="10488849" cy="1015663"/>
          </a:xfrm>
          <a:prstGeom prst="rect">
            <a:avLst/>
          </a:prstGeom>
          <a:noFill/>
        </p:spPr>
        <p:txBody>
          <a:bodyPr wrap="square" rtlCol="0">
            <a:spAutoFit/>
          </a:bodyPr>
          <a:lstStyle/>
          <a:p>
            <a:r>
              <a:rPr lang="fr-FR" sz="6000" dirty="0">
                <a:solidFill>
                  <a:srgbClr val="E36B09"/>
                </a:solidFill>
                <a:latin typeface="Montserrat SemiBold"/>
              </a:rPr>
              <a:t>report.whistleb.comfrcie</a:t>
            </a:r>
          </a:p>
        </p:txBody>
      </p:sp>
      <p:pic>
        <p:nvPicPr>
          <p:cNvPr id="4" name="Image 3">
            <a:extLst>
              <a:ext uri="{FF2B5EF4-FFF2-40B4-BE49-F238E27FC236}">
                <a16:creationId xmlns:a16="http://schemas.microsoft.com/office/drawing/2014/main" id="{B57590FE-F8D9-4AD5-A1AA-9B9A5F803EEE}"/>
              </a:ext>
            </a:extLst>
          </p:cNvPr>
          <p:cNvPicPr>
            <a:picLocks noChangeAspect="1"/>
          </p:cNvPicPr>
          <p:nvPr/>
        </p:nvPicPr>
        <p:blipFill rotWithShape="1">
          <a:blip r:embed="rId2">
            <a:extLst>
              <a:ext uri="{28A0092B-C50C-407E-A947-70E740481C1C}">
                <a14:useLocalDpi xmlns:a14="http://schemas.microsoft.com/office/drawing/2010/main" val="0"/>
              </a:ext>
            </a:extLst>
          </a:blip>
          <a:srcRect l="1460" t="514" r="-1460" b="8751"/>
          <a:stretch/>
        </p:blipFill>
        <p:spPr>
          <a:xfrm>
            <a:off x="12323726" y="4027992"/>
            <a:ext cx="10136223" cy="6858609"/>
          </a:xfrm>
          <a:prstGeom prst="rect">
            <a:avLst/>
          </a:prstGeom>
        </p:spPr>
      </p:pic>
    </p:spTree>
    <p:extLst>
      <p:ext uri="{BB962C8B-B14F-4D97-AF65-F5344CB8AC3E}">
        <p14:creationId xmlns:p14="http://schemas.microsoft.com/office/powerpoint/2010/main" val="33813276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
            <a:extLst>
              <a:ext uri="{FF2B5EF4-FFF2-40B4-BE49-F238E27FC236}">
                <a16:creationId xmlns:a16="http://schemas.microsoft.com/office/drawing/2014/main" id="{86E78B01-6032-48C2-9504-D2A0B75C699D}"/>
              </a:ext>
            </a:extLst>
          </p:cNvPr>
          <p:cNvSpPr txBox="1"/>
          <p:nvPr/>
        </p:nvSpPr>
        <p:spPr>
          <a:xfrm>
            <a:off x="2209801" y="5086585"/>
            <a:ext cx="8591549" cy="3542829"/>
          </a:xfrm>
          <a:prstGeom prst="rect">
            <a:avLst/>
          </a:prstGeom>
          <a:noFill/>
        </p:spPr>
        <p:txBody>
          <a:bodyPr wrap="square" lIns="0" tIns="0" rIns="0" bIns="0" rtlCol="0">
            <a:spAutoFit/>
          </a:bodyPr>
          <a:lstStyle/>
          <a:p>
            <a:pPr>
              <a:lnSpc>
                <a:spcPct val="130000"/>
              </a:lnSpc>
              <a:spcAft>
                <a:spcPts val="1800"/>
              </a:spcAft>
            </a:pPr>
            <a:r>
              <a:rPr lang="fr-FR" dirty="0">
                <a:solidFill>
                  <a:schemeClr val="tx2"/>
                </a:solidFill>
                <a:latin typeface="Montserrat" panose="00000500000000000000" pitchFamily="2" charset="0"/>
                <a:ea typeface="Open Sans" panose="020B0606030504020204" pitchFamily="34" charset="0"/>
                <a:cs typeface="Open Sans" panose="020B0606030504020204" pitchFamily="34" charset="0"/>
              </a:rPr>
              <a:t>La page a obtenu un score de G sur Eco Index, indiquant une performance environnementale extrêmement faible, et se classe 287 478ème sur 294 544 en termes de durabilité environnementale.</a:t>
            </a:r>
            <a:endParaRPr lang="en-US" dirty="0">
              <a:solidFill>
                <a:schemeClr val="tx2"/>
              </a:solidFill>
              <a:latin typeface="Montserrat" panose="00000500000000000000" pitchFamily="2" charset="0"/>
              <a:ea typeface="Open Sans" panose="020B0606030504020204" pitchFamily="34" charset="0"/>
              <a:cs typeface="Open Sans" panose="020B0606030504020204" pitchFamily="34" charset="0"/>
            </a:endParaRPr>
          </a:p>
        </p:txBody>
      </p:sp>
      <p:sp>
        <p:nvSpPr>
          <p:cNvPr id="2" name="ZoneTexte 1">
            <a:extLst>
              <a:ext uri="{FF2B5EF4-FFF2-40B4-BE49-F238E27FC236}">
                <a16:creationId xmlns:a16="http://schemas.microsoft.com/office/drawing/2014/main" id="{677512C6-6485-41FF-AE46-DBBB6EE5ED15}"/>
              </a:ext>
            </a:extLst>
          </p:cNvPr>
          <p:cNvSpPr txBox="1"/>
          <p:nvPr/>
        </p:nvSpPr>
        <p:spPr>
          <a:xfrm>
            <a:off x="2857500" y="1485900"/>
            <a:ext cx="5029200" cy="1015663"/>
          </a:xfrm>
          <a:prstGeom prst="rect">
            <a:avLst/>
          </a:prstGeom>
          <a:noFill/>
        </p:spPr>
        <p:txBody>
          <a:bodyPr wrap="square" rtlCol="0">
            <a:spAutoFit/>
          </a:bodyPr>
          <a:lstStyle/>
          <a:p>
            <a:r>
              <a:rPr lang="fr-FR" sz="6000" dirty="0">
                <a:solidFill>
                  <a:srgbClr val="38A257"/>
                </a:solidFill>
                <a:latin typeface="Montserrat SemiBold"/>
              </a:rPr>
              <a:t>www.sodeci.ci</a:t>
            </a:r>
          </a:p>
        </p:txBody>
      </p:sp>
      <p:pic>
        <p:nvPicPr>
          <p:cNvPr id="7" name="Image 6">
            <a:extLst>
              <a:ext uri="{FF2B5EF4-FFF2-40B4-BE49-F238E27FC236}">
                <a16:creationId xmlns:a16="http://schemas.microsoft.com/office/drawing/2014/main" id="{12BD9C5F-4F68-4DFD-A7EC-A4A95AF69BD3}"/>
              </a:ext>
            </a:extLst>
          </p:cNvPr>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2420" t="971" r="2122" b="67186"/>
          <a:stretch/>
        </p:blipFill>
        <p:spPr bwMode="auto">
          <a:xfrm>
            <a:off x="12479177" y="3342004"/>
            <a:ext cx="10260000" cy="75672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979061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
            <a:extLst>
              <a:ext uri="{FF2B5EF4-FFF2-40B4-BE49-F238E27FC236}">
                <a16:creationId xmlns:a16="http://schemas.microsoft.com/office/drawing/2014/main" id="{86E78B01-6032-48C2-9504-D2A0B75C699D}"/>
              </a:ext>
            </a:extLst>
          </p:cNvPr>
          <p:cNvSpPr txBox="1"/>
          <p:nvPr/>
        </p:nvSpPr>
        <p:spPr>
          <a:xfrm>
            <a:off x="2209801" y="5086585"/>
            <a:ext cx="8591549" cy="4255204"/>
          </a:xfrm>
          <a:prstGeom prst="rect">
            <a:avLst/>
          </a:prstGeom>
          <a:noFill/>
        </p:spPr>
        <p:txBody>
          <a:bodyPr wrap="square" lIns="0" tIns="0" rIns="0" bIns="0" rtlCol="0">
            <a:spAutoFit/>
          </a:bodyPr>
          <a:lstStyle/>
          <a:p>
            <a:pPr>
              <a:lnSpc>
                <a:spcPct val="130000"/>
              </a:lnSpc>
              <a:spcAft>
                <a:spcPts val="1800"/>
              </a:spcAft>
            </a:pPr>
            <a:r>
              <a:rPr lang="fr-FR" dirty="0">
                <a:solidFill>
                  <a:schemeClr val="tx2"/>
                </a:solidFill>
                <a:latin typeface="Montserrat" panose="00000500000000000000" pitchFamily="2" charset="0"/>
                <a:ea typeface="Open Sans" panose="020B0606030504020204" pitchFamily="34" charset="0"/>
                <a:cs typeface="Open Sans" panose="020B0606030504020204" pitchFamily="34" charset="0"/>
              </a:rPr>
              <a:t>La page a obtenu un score de D sur Eco Index, indiquant une performance environnementale médiocre, et se classe 160 116ème sur 311 112 en termes de durabilité environnementale.</a:t>
            </a:r>
            <a:endParaRPr lang="en-US" dirty="0">
              <a:solidFill>
                <a:schemeClr val="tx2"/>
              </a:solidFill>
              <a:latin typeface="Montserrat" panose="00000500000000000000" pitchFamily="2" charset="0"/>
              <a:ea typeface="Open Sans" panose="020B0606030504020204" pitchFamily="34" charset="0"/>
              <a:cs typeface="Open Sans" panose="020B0606030504020204" pitchFamily="34" charset="0"/>
            </a:endParaRPr>
          </a:p>
        </p:txBody>
      </p:sp>
      <p:sp>
        <p:nvSpPr>
          <p:cNvPr id="2" name="ZoneTexte 1">
            <a:extLst>
              <a:ext uri="{FF2B5EF4-FFF2-40B4-BE49-F238E27FC236}">
                <a16:creationId xmlns:a16="http://schemas.microsoft.com/office/drawing/2014/main" id="{677512C6-6485-41FF-AE46-DBBB6EE5ED15}"/>
              </a:ext>
            </a:extLst>
          </p:cNvPr>
          <p:cNvSpPr txBox="1"/>
          <p:nvPr/>
        </p:nvSpPr>
        <p:spPr>
          <a:xfrm>
            <a:off x="1845825" y="1291347"/>
            <a:ext cx="21150364" cy="1938992"/>
          </a:xfrm>
          <a:prstGeom prst="rect">
            <a:avLst/>
          </a:prstGeom>
          <a:noFill/>
        </p:spPr>
        <p:txBody>
          <a:bodyPr wrap="square" rtlCol="0">
            <a:spAutoFit/>
          </a:bodyPr>
          <a:lstStyle/>
          <a:p>
            <a:r>
              <a:rPr lang="fr-FR" sz="6000" dirty="0">
                <a:solidFill>
                  <a:srgbClr val="38A257"/>
                </a:solidFill>
                <a:latin typeface="Montserrat SemiBold"/>
              </a:rPr>
              <a:t>www.sodeci.cinos-services-eau-potablele-branchement</a:t>
            </a:r>
          </a:p>
        </p:txBody>
      </p:sp>
      <p:pic>
        <p:nvPicPr>
          <p:cNvPr id="4" name="Image 3">
            <a:extLst>
              <a:ext uri="{FF2B5EF4-FFF2-40B4-BE49-F238E27FC236}">
                <a16:creationId xmlns:a16="http://schemas.microsoft.com/office/drawing/2014/main" id="{50F06270-C071-42C7-925E-06CADF750B25}"/>
              </a:ext>
            </a:extLst>
          </p:cNvPr>
          <p:cNvPicPr>
            <a:picLocks noChangeAspect="1"/>
          </p:cNvPicPr>
          <p:nvPr/>
        </p:nvPicPr>
        <p:blipFill rotWithShape="1">
          <a:blip r:embed="rId2">
            <a:extLst>
              <a:ext uri="{28A0092B-C50C-407E-A947-70E740481C1C}">
                <a14:useLocalDpi xmlns:a14="http://schemas.microsoft.com/office/drawing/2010/main" val="0"/>
              </a:ext>
            </a:extLst>
          </a:blip>
          <a:srcRect l="10002" r="3297" b="6493"/>
          <a:stretch/>
        </p:blipFill>
        <p:spPr>
          <a:xfrm>
            <a:off x="11209912" y="2852819"/>
            <a:ext cx="11786277" cy="8010360"/>
          </a:xfrm>
          <a:prstGeom prst="rect">
            <a:avLst/>
          </a:prstGeom>
        </p:spPr>
      </p:pic>
    </p:spTree>
    <p:extLst>
      <p:ext uri="{BB962C8B-B14F-4D97-AF65-F5344CB8AC3E}">
        <p14:creationId xmlns:p14="http://schemas.microsoft.com/office/powerpoint/2010/main" val="19096230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
            <a:extLst>
              <a:ext uri="{FF2B5EF4-FFF2-40B4-BE49-F238E27FC236}">
                <a16:creationId xmlns:a16="http://schemas.microsoft.com/office/drawing/2014/main" id="{86E78B01-6032-48C2-9504-D2A0B75C699D}"/>
              </a:ext>
            </a:extLst>
          </p:cNvPr>
          <p:cNvSpPr txBox="1"/>
          <p:nvPr/>
        </p:nvSpPr>
        <p:spPr>
          <a:xfrm>
            <a:off x="2209801" y="5086585"/>
            <a:ext cx="8591549" cy="4255204"/>
          </a:xfrm>
          <a:prstGeom prst="rect">
            <a:avLst/>
          </a:prstGeom>
          <a:noFill/>
        </p:spPr>
        <p:txBody>
          <a:bodyPr wrap="square" lIns="0" tIns="0" rIns="0" bIns="0" rtlCol="0">
            <a:spAutoFit/>
          </a:bodyPr>
          <a:lstStyle/>
          <a:p>
            <a:pPr>
              <a:lnSpc>
                <a:spcPct val="130000"/>
              </a:lnSpc>
              <a:spcAft>
                <a:spcPts val="1800"/>
              </a:spcAft>
            </a:pPr>
            <a:r>
              <a:rPr lang="fr-FR" dirty="0">
                <a:solidFill>
                  <a:schemeClr val="tx2"/>
                </a:solidFill>
                <a:latin typeface="Montserrat" panose="00000500000000000000" pitchFamily="2" charset="0"/>
                <a:ea typeface="Open Sans" panose="020B0606030504020204" pitchFamily="34" charset="0"/>
                <a:cs typeface="Open Sans" panose="020B0606030504020204" pitchFamily="34" charset="0"/>
              </a:rPr>
              <a:t>La page a obtenu un score de D sur Eco Index, indiquant une performance environnementale médiocre, et se classe 178 646 ème sur 311 090 en termes de durabilité environnementale.</a:t>
            </a:r>
            <a:endParaRPr lang="en-US" dirty="0">
              <a:solidFill>
                <a:schemeClr val="tx2"/>
              </a:solidFill>
              <a:latin typeface="Montserrat" panose="00000500000000000000" pitchFamily="2" charset="0"/>
              <a:ea typeface="Open Sans" panose="020B0606030504020204" pitchFamily="34" charset="0"/>
              <a:cs typeface="Open Sans" panose="020B0606030504020204" pitchFamily="34" charset="0"/>
            </a:endParaRPr>
          </a:p>
        </p:txBody>
      </p:sp>
      <p:sp>
        <p:nvSpPr>
          <p:cNvPr id="2" name="ZoneTexte 1">
            <a:extLst>
              <a:ext uri="{FF2B5EF4-FFF2-40B4-BE49-F238E27FC236}">
                <a16:creationId xmlns:a16="http://schemas.microsoft.com/office/drawing/2014/main" id="{677512C6-6485-41FF-AE46-DBBB6EE5ED15}"/>
              </a:ext>
            </a:extLst>
          </p:cNvPr>
          <p:cNvSpPr txBox="1"/>
          <p:nvPr/>
        </p:nvSpPr>
        <p:spPr>
          <a:xfrm>
            <a:off x="2857499" y="1485900"/>
            <a:ext cx="17745683" cy="1938992"/>
          </a:xfrm>
          <a:prstGeom prst="rect">
            <a:avLst/>
          </a:prstGeom>
          <a:noFill/>
        </p:spPr>
        <p:txBody>
          <a:bodyPr wrap="square" rtlCol="0">
            <a:spAutoFit/>
          </a:bodyPr>
          <a:lstStyle/>
          <a:p>
            <a:r>
              <a:rPr lang="fr-FR" sz="6000" dirty="0">
                <a:solidFill>
                  <a:srgbClr val="38A257"/>
                </a:solidFill>
                <a:latin typeface="Montserrat SemiBold"/>
              </a:rPr>
              <a:t>www.sodeci.cinotre-contrat-eau-potablecadre-institutionnel</a:t>
            </a:r>
          </a:p>
        </p:txBody>
      </p:sp>
      <p:pic>
        <p:nvPicPr>
          <p:cNvPr id="9" name="Image 8">
            <a:extLst>
              <a:ext uri="{FF2B5EF4-FFF2-40B4-BE49-F238E27FC236}">
                <a16:creationId xmlns:a16="http://schemas.microsoft.com/office/drawing/2014/main" id="{5379C58D-542C-4C09-A4FF-950FD7F9741C}"/>
              </a:ext>
            </a:extLst>
          </p:cNvPr>
          <p:cNvPicPr>
            <a:picLocks noChangeAspect="1"/>
          </p:cNvPicPr>
          <p:nvPr/>
        </p:nvPicPr>
        <p:blipFill rotWithShape="1">
          <a:blip r:embed="rId2">
            <a:extLst>
              <a:ext uri="{28A0092B-C50C-407E-A947-70E740481C1C}">
                <a14:useLocalDpi xmlns:a14="http://schemas.microsoft.com/office/drawing/2010/main" val="0"/>
              </a:ext>
            </a:extLst>
          </a:blip>
          <a:srcRect l="9291" t="6538" r="7592" b="8099"/>
          <a:stretch/>
        </p:blipFill>
        <p:spPr>
          <a:xfrm>
            <a:off x="12568136" y="3790050"/>
            <a:ext cx="11108988" cy="7182749"/>
          </a:xfrm>
          <a:prstGeom prst="rect">
            <a:avLst/>
          </a:prstGeom>
        </p:spPr>
      </p:pic>
    </p:spTree>
    <p:extLst>
      <p:ext uri="{BB962C8B-B14F-4D97-AF65-F5344CB8AC3E}">
        <p14:creationId xmlns:p14="http://schemas.microsoft.com/office/powerpoint/2010/main" val="26980819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
            <a:extLst>
              <a:ext uri="{FF2B5EF4-FFF2-40B4-BE49-F238E27FC236}">
                <a16:creationId xmlns:a16="http://schemas.microsoft.com/office/drawing/2014/main" id="{86E78B01-6032-48C2-9504-D2A0B75C699D}"/>
              </a:ext>
            </a:extLst>
          </p:cNvPr>
          <p:cNvSpPr txBox="1"/>
          <p:nvPr/>
        </p:nvSpPr>
        <p:spPr>
          <a:xfrm>
            <a:off x="2209801" y="5086585"/>
            <a:ext cx="9658349" cy="3542829"/>
          </a:xfrm>
          <a:prstGeom prst="rect">
            <a:avLst/>
          </a:prstGeom>
          <a:noFill/>
        </p:spPr>
        <p:txBody>
          <a:bodyPr wrap="square" lIns="0" tIns="0" rIns="0" bIns="0" rtlCol="0">
            <a:spAutoFit/>
          </a:bodyPr>
          <a:lstStyle/>
          <a:p>
            <a:pPr>
              <a:lnSpc>
                <a:spcPct val="130000"/>
              </a:lnSpc>
              <a:spcAft>
                <a:spcPts val="1800"/>
              </a:spcAft>
            </a:pPr>
            <a:r>
              <a:rPr lang="fr-FR" dirty="0">
                <a:solidFill>
                  <a:schemeClr val="tx2"/>
                </a:solidFill>
                <a:latin typeface="Montserrat" panose="00000500000000000000" pitchFamily="2" charset="0"/>
                <a:ea typeface="Open Sans" panose="020B0606030504020204" pitchFamily="34" charset="0"/>
                <a:cs typeface="Open Sans" panose="020B0606030504020204" pitchFamily="34" charset="0"/>
              </a:rPr>
              <a:t>La page a obtenu un score de D sur Eco Index, indiquant une performance environnementale inférieure à la moyenne, et se classe 162 817ème sur 295 806 en termes de durabilité environnementale.</a:t>
            </a:r>
            <a:endParaRPr lang="en-US" dirty="0">
              <a:solidFill>
                <a:schemeClr val="tx2"/>
              </a:solidFill>
              <a:latin typeface="Montserrat" panose="00000500000000000000" pitchFamily="2" charset="0"/>
              <a:ea typeface="Open Sans" panose="020B0606030504020204" pitchFamily="34" charset="0"/>
              <a:cs typeface="Open Sans" panose="020B0606030504020204" pitchFamily="34" charset="0"/>
            </a:endParaRPr>
          </a:p>
        </p:txBody>
      </p:sp>
      <p:sp>
        <p:nvSpPr>
          <p:cNvPr id="2" name="ZoneTexte 1">
            <a:extLst>
              <a:ext uri="{FF2B5EF4-FFF2-40B4-BE49-F238E27FC236}">
                <a16:creationId xmlns:a16="http://schemas.microsoft.com/office/drawing/2014/main" id="{677512C6-6485-41FF-AE46-DBBB6EE5ED15}"/>
              </a:ext>
            </a:extLst>
          </p:cNvPr>
          <p:cNvSpPr txBox="1"/>
          <p:nvPr/>
        </p:nvSpPr>
        <p:spPr>
          <a:xfrm>
            <a:off x="2209801" y="2000250"/>
            <a:ext cx="9848850" cy="1015663"/>
          </a:xfrm>
          <a:prstGeom prst="rect">
            <a:avLst/>
          </a:prstGeom>
          <a:noFill/>
        </p:spPr>
        <p:txBody>
          <a:bodyPr wrap="square" rtlCol="0">
            <a:spAutoFit/>
          </a:bodyPr>
          <a:lstStyle/>
          <a:p>
            <a:r>
              <a:rPr lang="fr-FR" sz="6000" dirty="0">
                <a:solidFill>
                  <a:srgbClr val="1D366A"/>
                </a:solidFill>
                <a:latin typeface="Montserrat SemiBold"/>
              </a:rPr>
              <a:t>www.eranoveacademy.ci</a:t>
            </a:r>
          </a:p>
        </p:txBody>
      </p:sp>
      <p:pic>
        <p:nvPicPr>
          <p:cNvPr id="6" name="Image 5">
            <a:extLst>
              <a:ext uri="{FF2B5EF4-FFF2-40B4-BE49-F238E27FC236}">
                <a16:creationId xmlns:a16="http://schemas.microsoft.com/office/drawing/2014/main" id="{A41EC4F0-1C09-41EF-94B3-3BE913FF2F31}"/>
              </a:ext>
            </a:extLst>
          </p:cNvPr>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2458" b="69536"/>
          <a:stretch/>
        </p:blipFill>
        <p:spPr bwMode="auto">
          <a:xfrm>
            <a:off x="12192000" y="3015913"/>
            <a:ext cx="10260000" cy="75672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452188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
            <a:extLst>
              <a:ext uri="{FF2B5EF4-FFF2-40B4-BE49-F238E27FC236}">
                <a16:creationId xmlns:a16="http://schemas.microsoft.com/office/drawing/2014/main" id="{86E78B01-6032-48C2-9504-D2A0B75C699D}"/>
              </a:ext>
            </a:extLst>
          </p:cNvPr>
          <p:cNvSpPr txBox="1"/>
          <p:nvPr/>
        </p:nvSpPr>
        <p:spPr>
          <a:xfrm>
            <a:off x="2209801" y="5086585"/>
            <a:ext cx="9658349" cy="3535007"/>
          </a:xfrm>
          <a:prstGeom prst="rect">
            <a:avLst/>
          </a:prstGeom>
          <a:noFill/>
        </p:spPr>
        <p:txBody>
          <a:bodyPr wrap="square" lIns="0" tIns="0" rIns="0" bIns="0" rtlCol="0">
            <a:spAutoFit/>
          </a:bodyPr>
          <a:lstStyle/>
          <a:p>
            <a:pPr>
              <a:lnSpc>
                <a:spcPct val="130000"/>
              </a:lnSpc>
              <a:spcAft>
                <a:spcPts val="1800"/>
              </a:spcAft>
            </a:pPr>
            <a:r>
              <a:rPr lang="fr-FR" dirty="0">
                <a:solidFill>
                  <a:schemeClr val="tx2"/>
                </a:solidFill>
                <a:latin typeface="Montserrat" panose="00000500000000000000" pitchFamily="2" charset="0"/>
                <a:ea typeface="Open Sans" panose="020B0606030504020204" pitchFamily="34" charset="0"/>
                <a:cs typeface="Open Sans" panose="020B0606030504020204" pitchFamily="34" charset="0"/>
              </a:rPr>
              <a:t>La page a obtenu un score de E sur Eco Index, indiquant une performance environnementale insuffisante, et se classe 162 817ème sur 295 806 en termes de durabilité environnementale.</a:t>
            </a:r>
            <a:endParaRPr lang="en-US" dirty="0">
              <a:solidFill>
                <a:schemeClr val="tx2"/>
              </a:solidFill>
              <a:latin typeface="Montserrat" panose="00000500000000000000" pitchFamily="2" charset="0"/>
              <a:ea typeface="Open Sans" panose="020B0606030504020204" pitchFamily="34" charset="0"/>
              <a:cs typeface="Open Sans" panose="020B0606030504020204" pitchFamily="34" charset="0"/>
            </a:endParaRPr>
          </a:p>
        </p:txBody>
      </p:sp>
      <p:sp>
        <p:nvSpPr>
          <p:cNvPr id="2" name="ZoneTexte 1">
            <a:extLst>
              <a:ext uri="{FF2B5EF4-FFF2-40B4-BE49-F238E27FC236}">
                <a16:creationId xmlns:a16="http://schemas.microsoft.com/office/drawing/2014/main" id="{677512C6-6485-41FF-AE46-DBBB6EE5ED15}"/>
              </a:ext>
            </a:extLst>
          </p:cNvPr>
          <p:cNvSpPr txBox="1"/>
          <p:nvPr/>
        </p:nvSpPr>
        <p:spPr>
          <a:xfrm>
            <a:off x="1159212" y="1708420"/>
            <a:ext cx="16642403" cy="1015663"/>
          </a:xfrm>
          <a:prstGeom prst="rect">
            <a:avLst/>
          </a:prstGeom>
          <a:noFill/>
        </p:spPr>
        <p:txBody>
          <a:bodyPr wrap="square" rtlCol="0">
            <a:spAutoFit/>
          </a:bodyPr>
          <a:lstStyle/>
          <a:p>
            <a:r>
              <a:rPr lang="fr-FR" sz="6000" dirty="0">
                <a:solidFill>
                  <a:srgbClr val="1D366A"/>
                </a:solidFill>
                <a:latin typeface="Montserrat SemiBold"/>
              </a:rPr>
              <a:t>www. eranoveacademy.cinos-services</a:t>
            </a:r>
          </a:p>
        </p:txBody>
      </p:sp>
      <p:pic>
        <p:nvPicPr>
          <p:cNvPr id="4" name="Image 3">
            <a:extLst>
              <a:ext uri="{FF2B5EF4-FFF2-40B4-BE49-F238E27FC236}">
                <a16:creationId xmlns:a16="http://schemas.microsoft.com/office/drawing/2014/main" id="{9CE4AA36-6DF2-47BB-919B-65458879EDC1}"/>
              </a:ext>
            </a:extLst>
          </p:cNvPr>
          <p:cNvPicPr>
            <a:picLocks noChangeAspect="1"/>
          </p:cNvPicPr>
          <p:nvPr/>
        </p:nvPicPr>
        <p:blipFill rotWithShape="1">
          <a:blip r:embed="rId2">
            <a:extLst>
              <a:ext uri="{28A0092B-C50C-407E-A947-70E740481C1C}">
                <a14:useLocalDpi xmlns:a14="http://schemas.microsoft.com/office/drawing/2010/main" val="0"/>
              </a:ext>
            </a:extLst>
          </a:blip>
          <a:srcRect l="4048" r="5654" b="9368"/>
          <a:stretch/>
        </p:blipFill>
        <p:spPr>
          <a:xfrm>
            <a:off x="12334671" y="3587479"/>
            <a:ext cx="10408597" cy="6587653"/>
          </a:xfrm>
          <a:prstGeom prst="rect">
            <a:avLst/>
          </a:prstGeom>
        </p:spPr>
      </p:pic>
    </p:spTree>
    <p:extLst>
      <p:ext uri="{BB962C8B-B14F-4D97-AF65-F5344CB8AC3E}">
        <p14:creationId xmlns:p14="http://schemas.microsoft.com/office/powerpoint/2010/main" val="31378287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
            <a:extLst>
              <a:ext uri="{FF2B5EF4-FFF2-40B4-BE49-F238E27FC236}">
                <a16:creationId xmlns:a16="http://schemas.microsoft.com/office/drawing/2014/main" id="{86E78B01-6032-48C2-9504-D2A0B75C699D}"/>
              </a:ext>
            </a:extLst>
          </p:cNvPr>
          <p:cNvSpPr txBox="1"/>
          <p:nvPr/>
        </p:nvSpPr>
        <p:spPr>
          <a:xfrm>
            <a:off x="2209801" y="5086585"/>
            <a:ext cx="9658349" cy="3542829"/>
          </a:xfrm>
          <a:prstGeom prst="rect">
            <a:avLst/>
          </a:prstGeom>
          <a:noFill/>
        </p:spPr>
        <p:txBody>
          <a:bodyPr wrap="square" lIns="0" tIns="0" rIns="0" bIns="0" rtlCol="0">
            <a:spAutoFit/>
          </a:bodyPr>
          <a:lstStyle/>
          <a:p>
            <a:pPr>
              <a:lnSpc>
                <a:spcPct val="130000"/>
              </a:lnSpc>
              <a:spcAft>
                <a:spcPts val="1800"/>
              </a:spcAft>
            </a:pPr>
            <a:r>
              <a:rPr lang="fr-FR" dirty="0">
                <a:solidFill>
                  <a:schemeClr val="tx2"/>
                </a:solidFill>
                <a:latin typeface="Montserrat" panose="00000500000000000000" pitchFamily="2" charset="0"/>
                <a:ea typeface="Open Sans" panose="020B0606030504020204" pitchFamily="34" charset="0"/>
                <a:cs typeface="Open Sans" panose="020B0606030504020204" pitchFamily="34" charset="0"/>
              </a:rPr>
              <a:t>La page a obtenu un score de F sur Eco Index, indiquant une performance environnementale très insuffisante, et se classe 286 660ème sur 311 260 en termes de durabilité environnementale.</a:t>
            </a:r>
            <a:endParaRPr lang="en-US" dirty="0">
              <a:solidFill>
                <a:schemeClr val="tx2"/>
              </a:solidFill>
              <a:latin typeface="Montserrat" panose="00000500000000000000" pitchFamily="2" charset="0"/>
              <a:ea typeface="Open Sans" panose="020B0606030504020204" pitchFamily="34" charset="0"/>
              <a:cs typeface="Open Sans" panose="020B0606030504020204" pitchFamily="34" charset="0"/>
            </a:endParaRPr>
          </a:p>
        </p:txBody>
      </p:sp>
      <p:sp>
        <p:nvSpPr>
          <p:cNvPr id="2" name="ZoneTexte 1">
            <a:extLst>
              <a:ext uri="{FF2B5EF4-FFF2-40B4-BE49-F238E27FC236}">
                <a16:creationId xmlns:a16="http://schemas.microsoft.com/office/drawing/2014/main" id="{677512C6-6485-41FF-AE46-DBBB6EE5ED15}"/>
              </a:ext>
            </a:extLst>
          </p:cNvPr>
          <p:cNvSpPr txBox="1"/>
          <p:nvPr/>
        </p:nvSpPr>
        <p:spPr>
          <a:xfrm>
            <a:off x="874679" y="1533215"/>
            <a:ext cx="21674036" cy="1015663"/>
          </a:xfrm>
          <a:prstGeom prst="rect">
            <a:avLst/>
          </a:prstGeom>
          <a:noFill/>
        </p:spPr>
        <p:txBody>
          <a:bodyPr wrap="square" rtlCol="0">
            <a:spAutoFit/>
          </a:bodyPr>
          <a:lstStyle/>
          <a:p>
            <a:r>
              <a:rPr lang="fr-FR" sz="6000" dirty="0">
                <a:solidFill>
                  <a:srgbClr val="1D366A"/>
                </a:solidFill>
                <a:latin typeface="Montserrat SemiBold"/>
              </a:rPr>
              <a:t>www.eranoveacademy. eranoveacademy.ciformations</a:t>
            </a:r>
          </a:p>
        </p:txBody>
      </p:sp>
      <p:pic>
        <p:nvPicPr>
          <p:cNvPr id="4" name="Image 3">
            <a:extLst>
              <a:ext uri="{FF2B5EF4-FFF2-40B4-BE49-F238E27FC236}">
                <a16:creationId xmlns:a16="http://schemas.microsoft.com/office/drawing/2014/main" id="{8DC72423-5808-4D04-97E9-18711967760A}"/>
              </a:ext>
            </a:extLst>
          </p:cNvPr>
          <p:cNvPicPr>
            <a:picLocks noChangeAspect="1"/>
          </p:cNvPicPr>
          <p:nvPr/>
        </p:nvPicPr>
        <p:blipFill rotWithShape="1">
          <a:blip r:embed="rId2">
            <a:extLst>
              <a:ext uri="{28A0092B-C50C-407E-A947-70E740481C1C}">
                <a14:useLocalDpi xmlns:a14="http://schemas.microsoft.com/office/drawing/2010/main" val="0"/>
              </a:ext>
            </a:extLst>
          </a:blip>
          <a:srcRect t="6490" b="8763"/>
          <a:stretch/>
        </p:blipFill>
        <p:spPr>
          <a:xfrm>
            <a:off x="12515852" y="3794015"/>
            <a:ext cx="11083450" cy="7373107"/>
          </a:xfrm>
          <a:prstGeom prst="rect">
            <a:avLst/>
          </a:prstGeom>
        </p:spPr>
      </p:pic>
    </p:spTree>
    <p:extLst>
      <p:ext uri="{BB962C8B-B14F-4D97-AF65-F5344CB8AC3E}">
        <p14:creationId xmlns:p14="http://schemas.microsoft.com/office/powerpoint/2010/main" val="1664871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10BADCC-4A73-C20E-2312-7C2C2C47DAB9}"/>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0" y="0"/>
            <a:ext cx="24384000" cy="13716000"/>
          </a:xfrm>
          <a:prstGeom prst="rect">
            <a:avLst/>
          </a:prstGeom>
        </p:spPr>
      </p:pic>
      <p:pic>
        <p:nvPicPr>
          <p:cNvPr id="8" name="Image 7">
            <a:extLst>
              <a:ext uri="{FF2B5EF4-FFF2-40B4-BE49-F238E27FC236}">
                <a16:creationId xmlns:a16="http://schemas.microsoft.com/office/drawing/2014/main" id="{4835E7B4-0AAD-34BE-D602-9296497AB3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7288" y="922879"/>
            <a:ext cx="2873608" cy="1870580"/>
          </a:xfrm>
          <a:prstGeom prst="rect">
            <a:avLst/>
          </a:prstGeom>
        </p:spPr>
      </p:pic>
      <p:sp>
        <p:nvSpPr>
          <p:cNvPr id="9" name="Title 1">
            <a:extLst>
              <a:ext uri="{FF2B5EF4-FFF2-40B4-BE49-F238E27FC236}">
                <a16:creationId xmlns:a16="http://schemas.microsoft.com/office/drawing/2014/main" id="{8C162F66-2222-C941-98C3-7ED3B544CD72}"/>
              </a:ext>
            </a:extLst>
          </p:cNvPr>
          <p:cNvSpPr txBox="1">
            <a:spLocks/>
          </p:cNvSpPr>
          <p:nvPr/>
        </p:nvSpPr>
        <p:spPr>
          <a:xfrm>
            <a:off x="657289" y="4405981"/>
            <a:ext cx="4890072" cy="1915121"/>
          </a:xfrm>
          <a:prstGeom prst="rect">
            <a:avLst/>
          </a:prstGeom>
          <a:noFill/>
          <a:ln>
            <a:noFill/>
          </a:ln>
        </p:spPr>
        <p:txBody>
          <a:bodyPr wrap="square" lIns="144000" tIns="72000" rIns="72000" bIns="7200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fr-FR" sz="11500" spc="0" dirty="0">
                <a:solidFill>
                  <a:schemeClr val="tx1"/>
                </a:solidFill>
                <a:latin typeface="Montserrat SemiBold" panose="00000700000000000000" pitchFamily="50" charset="0"/>
                <a:ea typeface="Open Sans" panose="020B0606030504020204" pitchFamily="34" charset="0"/>
                <a:cs typeface="Open Sans" panose="020B0606030504020204" pitchFamily="34" charset="0"/>
              </a:rPr>
              <a:t>01</a:t>
            </a:r>
          </a:p>
        </p:txBody>
      </p:sp>
      <p:sp>
        <p:nvSpPr>
          <p:cNvPr id="11" name="ZoneTexte 10">
            <a:extLst>
              <a:ext uri="{FF2B5EF4-FFF2-40B4-BE49-F238E27FC236}">
                <a16:creationId xmlns:a16="http://schemas.microsoft.com/office/drawing/2014/main" id="{A83DE7AA-4B64-0F4F-F6AD-230DF8511B55}"/>
              </a:ext>
            </a:extLst>
          </p:cNvPr>
          <p:cNvSpPr txBox="1"/>
          <p:nvPr/>
        </p:nvSpPr>
        <p:spPr>
          <a:xfrm>
            <a:off x="657288" y="7333939"/>
            <a:ext cx="10315512" cy="1569660"/>
          </a:xfrm>
          <a:prstGeom prst="rect">
            <a:avLst/>
          </a:prstGeom>
          <a:noFill/>
        </p:spPr>
        <p:txBody>
          <a:bodyPr wrap="square">
            <a:spAutoFit/>
          </a:bodyPr>
          <a:lstStyle/>
          <a:p>
            <a:pPr algn="l"/>
            <a:r>
              <a:rPr lang="fr-FR" sz="9600" dirty="0">
                <a:latin typeface="Montserrat SemiBold" panose="00000700000000000000" pitchFamily="50" charset="0"/>
                <a:ea typeface="Open Sans" panose="020B0606030504020204" pitchFamily="34" charset="0"/>
                <a:cs typeface="Open Sans" panose="020B0606030504020204" pitchFamily="34" charset="0"/>
              </a:rPr>
              <a:t>INTRODUCTION</a:t>
            </a:r>
            <a:endParaRPr lang="fr-FR" sz="9600" spc="0" dirty="0">
              <a:solidFill>
                <a:schemeClr val="tx1"/>
              </a:solidFill>
              <a:latin typeface="Montserrat SemiBold" panose="000007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892023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
            <a:extLst>
              <a:ext uri="{FF2B5EF4-FFF2-40B4-BE49-F238E27FC236}">
                <a16:creationId xmlns:a16="http://schemas.microsoft.com/office/drawing/2014/main" id="{86E78B01-6032-48C2-9504-D2A0B75C699D}"/>
              </a:ext>
            </a:extLst>
          </p:cNvPr>
          <p:cNvSpPr txBox="1"/>
          <p:nvPr/>
        </p:nvSpPr>
        <p:spPr>
          <a:xfrm>
            <a:off x="2209801" y="5086585"/>
            <a:ext cx="9658349" cy="2822632"/>
          </a:xfrm>
          <a:prstGeom prst="rect">
            <a:avLst/>
          </a:prstGeom>
          <a:noFill/>
        </p:spPr>
        <p:txBody>
          <a:bodyPr wrap="square" lIns="0" tIns="0" rIns="0" bIns="0" rtlCol="0">
            <a:spAutoFit/>
          </a:bodyPr>
          <a:lstStyle/>
          <a:p>
            <a:pPr>
              <a:lnSpc>
                <a:spcPct val="130000"/>
              </a:lnSpc>
              <a:spcAft>
                <a:spcPts val="1800"/>
              </a:spcAft>
            </a:pPr>
            <a:r>
              <a:rPr lang="fr-FR" dirty="0"/>
              <a:t>La page a obtenu un score de C sur Eco Index, indiquant une performance environnementale moyenne, et se classe 105 955ème sur 295 928 en termes de durabilité environnementale.</a:t>
            </a:r>
            <a:endParaRPr lang="en-US" dirty="0">
              <a:solidFill>
                <a:schemeClr val="tx2"/>
              </a:solidFill>
              <a:latin typeface="Montserrat" panose="00000500000000000000" pitchFamily="2" charset="0"/>
              <a:ea typeface="Open Sans" panose="020B0606030504020204" pitchFamily="34" charset="0"/>
              <a:cs typeface="Open Sans" panose="020B0606030504020204" pitchFamily="34" charset="0"/>
            </a:endParaRPr>
          </a:p>
        </p:txBody>
      </p:sp>
      <p:sp>
        <p:nvSpPr>
          <p:cNvPr id="2" name="ZoneTexte 1">
            <a:extLst>
              <a:ext uri="{FF2B5EF4-FFF2-40B4-BE49-F238E27FC236}">
                <a16:creationId xmlns:a16="http://schemas.microsoft.com/office/drawing/2014/main" id="{677512C6-6485-41FF-AE46-DBBB6EE5ED15}"/>
              </a:ext>
            </a:extLst>
          </p:cNvPr>
          <p:cNvSpPr txBox="1"/>
          <p:nvPr/>
        </p:nvSpPr>
        <p:spPr>
          <a:xfrm>
            <a:off x="1962151" y="2127351"/>
            <a:ext cx="10615610" cy="1015663"/>
          </a:xfrm>
          <a:prstGeom prst="rect">
            <a:avLst/>
          </a:prstGeom>
          <a:noFill/>
        </p:spPr>
        <p:txBody>
          <a:bodyPr wrap="square" rtlCol="0">
            <a:spAutoFit/>
          </a:bodyPr>
          <a:lstStyle/>
          <a:p>
            <a:r>
              <a:rPr lang="fr-FR" sz="6000" dirty="0">
                <a:solidFill>
                  <a:srgbClr val="38A257"/>
                </a:solidFill>
                <a:latin typeface="Montserrat SemiBold"/>
              </a:rPr>
              <a:t>www.grenoblealpesmetropole.fr</a:t>
            </a:r>
          </a:p>
        </p:txBody>
      </p:sp>
      <p:pic>
        <p:nvPicPr>
          <p:cNvPr id="5" name="Image 4">
            <a:extLst>
              <a:ext uri="{FF2B5EF4-FFF2-40B4-BE49-F238E27FC236}">
                <a16:creationId xmlns:a16="http://schemas.microsoft.com/office/drawing/2014/main" id="{D3244333-4C6D-4079-918A-8E8B8117CAB7}"/>
              </a:ext>
            </a:extLst>
          </p:cNvPr>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b="61519"/>
          <a:stretch/>
        </p:blipFill>
        <p:spPr bwMode="auto">
          <a:xfrm>
            <a:off x="12825411" y="3143014"/>
            <a:ext cx="10260000" cy="75672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285408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
            <a:extLst>
              <a:ext uri="{FF2B5EF4-FFF2-40B4-BE49-F238E27FC236}">
                <a16:creationId xmlns:a16="http://schemas.microsoft.com/office/drawing/2014/main" id="{86E78B01-6032-48C2-9504-D2A0B75C699D}"/>
              </a:ext>
            </a:extLst>
          </p:cNvPr>
          <p:cNvSpPr txBox="1"/>
          <p:nvPr/>
        </p:nvSpPr>
        <p:spPr>
          <a:xfrm>
            <a:off x="2209801" y="5086585"/>
            <a:ext cx="9658349" cy="3538982"/>
          </a:xfrm>
          <a:prstGeom prst="rect">
            <a:avLst/>
          </a:prstGeom>
          <a:noFill/>
        </p:spPr>
        <p:txBody>
          <a:bodyPr wrap="square" lIns="0" tIns="0" rIns="0" bIns="0" rtlCol="0">
            <a:spAutoFit/>
          </a:bodyPr>
          <a:lstStyle/>
          <a:p>
            <a:pPr>
              <a:lnSpc>
                <a:spcPct val="130000"/>
              </a:lnSpc>
              <a:spcAft>
                <a:spcPts val="1800"/>
              </a:spcAft>
            </a:pPr>
            <a:r>
              <a:rPr lang="fr-FR" dirty="0"/>
              <a:t>La page a obtenu un score de D sur Eco Index, indiquant une performance environnementale Médiocre, et se classe 156 429ème sur 311 410 en termes de durabilité environnementale.</a:t>
            </a:r>
            <a:endParaRPr lang="en-US" dirty="0">
              <a:solidFill>
                <a:schemeClr val="tx2"/>
              </a:solidFill>
              <a:latin typeface="Montserrat" panose="00000500000000000000" pitchFamily="2" charset="0"/>
              <a:ea typeface="Open Sans" panose="020B0606030504020204" pitchFamily="34" charset="0"/>
              <a:cs typeface="Open Sans" panose="020B0606030504020204" pitchFamily="34" charset="0"/>
            </a:endParaRPr>
          </a:p>
        </p:txBody>
      </p:sp>
      <p:sp>
        <p:nvSpPr>
          <p:cNvPr id="2" name="ZoneTexte 1">
            <a:extLst>
              <a:ext uri="{FF2B5EF4-FFF2-40B4-BE49-F238E27FC236}">
                <a16:creationId xmlns:a16="http://schemas.microsoft.com/office/drawing/2014/main" id="{677512C6-6485-41FF-AE46-DBBB6EE5ED15}"/>
              </a:ext>
            </a:extLst>
          </p:cNvPr>
          <p:cNvSpPr txBox="1"/>
          <p:nvPr/>
        </p:nvSpPr>
        <p:spPr>
          <a:xfrm>
            <a:off x="389106" y="2127351"/>
            <a:ext cx="23502025" cy="1015663"/>
          </a:xfrm>
          <a:prstGeom prst="rect">
            <a:avLst/>
          </a:prstGeom>
          <a:noFill/>
        </p:spPr>
        <p:txBody>
          <a:bodyPr wrap="square" rtlCol="0">
            <a:spAutoFit/>
          </a:bodyPr>
          <a:lstStyle/>
          <a:p>
            <a:r>
              <a:rPr lang="fr-FR" sz="6000" dirty="0">
                <a:solidFill>
                  <a:srgbClr val="38A257"/>
                </a:solidFill>
                <a:latin typeface="Montserrat SemiBold"/>
              </a:rPr>
              <a:t>www.grenoblealpesmetropole.fr7-gerer-mes-dechets.htm</a:t>
            </a:r>
          </a:p>
        </p:txBody>
      </p:sp>
      <p:pic>
        <p:nvPicPr>
          <p:cNvPr id="4" name="Image 3">
            <a:extLst>
              <a:ext uri="{FF2B5EF4-FFF2-40B4-BE49-F238E27FC236}">
                <a16:creationId xmlns:a16="http://schemas.microsoft.com/office/drawing/2014/main" id="{F6FD8EA0-E2EF-4B98-82B9-8BB185A2751B}"/>
              </a:ext>
            </a:extLst>
          </p:cNvPr>
          <p:cNvPicPr>
            <a:picLocks noChangeAspect="1"/>
          </p:cNvPicPr>
          <p:nvPr/>
        </p:nvPicPr>
        <p:blipFill rotWithShape="1">
          <a:blip r:embed="rId2">
            <a:extLst>
              <a:ext uri="{28A0092B-C50C-407E-A947-70E740481C1C}">
                <a14:useLocalDpi xmlns:a14="http://schemas.microsoft.com/office/drawing/2010/main" val="0"/>
              </a:ext>
            </a:extLst>
          </a:blip>
          <a:srcRect l="5214" t="7209" r="4578" b="6620"/>
          <a:stretch/>
        </p:blipFill>
        <p:spPr>
          <a:xfrm>
            <a:off x="13171251" y="4254698"/>
            <a:ext cx="9991981" cy="7333951"/>
          </a:xfrm>
          <a:prstGeom prst="rect">
            <a:avLst/>
          </a:prstGeom>
        </p:spPr>
      </p:pic>
    </p:spTree>
    <p:extLst>
      <p:ext uri="{BB962C8B-B14F-4D97-AF65-F5344CB8AC3E}">
        <p14:creationId xmlns:p14="http://schemas.microsoft.com/office/powerpoint/2010/main" val="36854473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
            <a:extLst>
              <a:ext uri="{FF2B5EF4-FFF2-40B4-BE49-F238E27FC236}">
                <a16:creationId xmlns:a16="http://schemas.microsoft.com/office/drawing/2014/main" id="{86E78B01-6032-48C2-9504-D2A0B75C699D}"/>
              </a:ext>
            </a:extLst>
          </p:cNvPr>
          <p:cNvSpPr txBox="1"/>
          <p:nvPr/>
        </p:nvSpPr>
        <p:spPr>
          <a:xfrm>
            <a:off x="2209801" y="5086585"/>
            <a:ext cx="9658349" cy="3538982"/>
          </a:xfrm>
          <a:prstGeom prst="rect">
            <a:avLst/>
          </a:prstGeom>
          <a:noFill/>
        </p:spPr>
        <p:txBody>
          <a:bodyPr wrap="square" lIns="0" tIns="0" rIns="0" bIns="0" rtlCol="0">
            <a:spAutoFit/>
          </a:bodyPr>
          <a:lstStyle/>
          <a:p>
            <a:pPr>
              <a:lnSpc>
                <a:spcPct val="130000"/>
              </a:lnSpc>
              <a:spcAft>
                <a:spcPts val="1800"/>
              </a:spcAft>
            </a:pPr>
            <a:r>
              <a:rPr lang="fr-FR" dirty="0"/>
              <a:t>La page a obtenu un score de C sur Eco Index, indiquant une performance environnementale moyenne, et se classe 123 461ème sur 311 375 en termes de durabilité environnementale.</a:t>
            </a:r>
            <a:endParaRPr lang="en-US" dirty="0">
              <a:solidFill>
                <a:schemeClr val="tx2"/>
              </a:solidFill>
              <a:latin typeface="Montserrat" panose="00000500000000000000" pitchFamily="2" charset="0"/>
              <a:ea typeface="Open Sans" panose="020B0606030504020204" pitchFamily="34" charset="0"/>
              <a:cs typeface="Open Sans" panose="020B0606030504020204" pitchFamily="34" charset="0"/>
            </a:endParaRPr>
          </a:p>
        </p:txBody>
      </p:sp>
      <p:sp>
        <p:nvSpPr>
          <p:cNvPr id="2" name="ZoneTexte 1">
            <a:extLst>
              <a:ext uri="{FF2B5EF4-FFF2-40B4-BE49-F238E27FC236}">
                <a16:creationId xmlns:a16="http://schemas.microsoft.com/office/drawing/2014/main" id="{677512C6-6485-41FF-AE46-DBBB6EE5ED15}"/>
              </a:ext>
            </a:extLst>
          </p:cNvPr>
          <p:cNvSpPr txBox="1"/>
          <p:nvPr/>
        </p:nvSpPr>
        <p:spPr>
          <a:xfrm>
            <a:off x="1962151" y="2127351"/>
            <a:ext cx="10615610" cy="1015663"/>
          </a:xfrm>
          <a:prstGeom prst="rect">
            <a:avLst/>
          </a:prstGeom>
          <a:noFill/>
        </p:spPr>
        <p:txBody>
          <a:bodyPr wrap="square" rtlCol="0">
            <a:spAutoFit/>
          </a:bodyPr>
          <a:lstStyle/>
          <a:p>
            <a:r>
              <a:rPr lang="fr-FR" sz="6000" dirty="0">
                <a:solidFill>
                  <a:srgbClr val="38A257"/>
                </a:solidFill>
                <a:latin typeface="Montserrat SemiBold"/>
              </a:rPr>
              <a:t>www.grenoblealpesmetropole.fr</a:t>
            </a:r>
          </a:p>
        </p:txBody>
      </p:sp>
      <p:pic>
        <p:nvPicPr>
          <p:cNvPr id="4" name="Image 3">
            <a:extLst>
              <a:ext uri="{FF2B5EF4-FFF2-40B4-BE49-F238E27FC236}">
                <a16:creationId xmlns:a16="http://schemas.microsoft.com/office/drawing/2014/main" id="{90976F3A-3B91-4141-B5DA-C11DCE6BFAA4}"/>
              </a:ext>
            </a:extLst>
          </p:cNvPr>
          <p:cNvPicPr>
            <a:picLocks noChangeAspect="1"/>
          </p:cNvPicPr>
          <p:nvPr/>
        </p:nvPicPr>
        <p:blipFill rotWithShape="1">
          <a:blip r:embed="rId2">
            <a:extLst>
              <a:ext uri="{28A0092B-C50C-407E-A947-70E740481C1C}">
                <a14:useLocalDpi xmlns:a14="http://schemas.microsoft.com/office/drawing/2010/main" val="0"/>
              </a:ext>
            </a:extLst>
          </a:blip>
          <a:srcRect l="8686" t="4343" b="6218"/>
          <a:stretch/>
        </p:blipFill>
        <p:spPr>
          <a:xfrm>
            <a:off x="13385260" y="3629399"/>
            <a:ext cx="10289079" cy="7429972"/>
          </a:xfrm>
          <a:prstGeom prst="rect">
            <a:avLst/>
          </a:prstGeom>
        </p:spPr>
      </p:pic>
    </p:spTree>
    <p:extLst>
      <p:ext uri="{BB962C8B-B14F-4D97-AF65-F5344CB8AC3E}">
        <p14:creationId xmlns:p14="http://schemas.microsoft.com/office/powerpoint/2010/main" val="543680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677512C6-6485-41FF-AE46-DBBB6EE5ED15}"/>
              </a:ext>
            </a:extLst>
          </p:cNvPr>
          <p:cNvSpPr txBox="1"/>
          <p:nvPr/>
        </p:nvSpPr>
        <p:spPr>
          <a:xfrm>
            <a:off x="2649166" y="2318033"/>
            <a:ext cx="3581399" cy="1015663"/>
          </a:xfrm>
          <a:prstGeom prst="rect">
            <a:avLst/>
          </a:prstGeom>
          <a:noFill/>
        </p:spPr>
        <p:txBody>
          <a:bodyPr wrap="square" rtlCol="0">
            <a:spAutoFit/>
          </a:bodyPr>
          <a:lstStyle/>
          <a:p>
            <a:r>
              <a:rPr lang="fr-FR" sz="6000" dirty="0">
                <a:latin typeface="Montserrat SemiBold"/>
              </a:rPr>
              <a:t>Tableau </a:t>
            </a:r>
          </a:p>
        </p:txBody>
      </p:sp>
      <p:graphicFrame>
        <p:nvGraphicFramePr>
          <p:cNvPr id="3" name="Tableau 3">
            <a:extLst>
              <a:ext uri="{FF2B5EF4-FFF2-40B4-BE49-F238E27FC236}">
                <a16:creationId xmlns:a16="http://schemas.microsoft.com/office/drawing/2014/main" id="{370DCCAB-99F8-4EBD-884F-4DACAEDE34F4}"/>
              </a:ext>
            </a:extLst>
          </p:cNvPr>
          <p:cNvGraphicFramePr>
            <a:graphicFrameLocks noGrp="1"/>
          </p:cNvGraphicFramePr>
          <p:nvPr>
            <p:extLst>
              <p:ext uri="{D42A27DB-BD31-4B8C-83A1-F6EECF244321}">
                <p14:modId xmlns:p14="http://schemas.microsoft.com/office/powerpoint/2010/main" val="1126049405"/>
              </p:ext>
            </p:extLst>
          </p:nvPr>
        </p:nvGraphicFramePr>
        <p:xfrm>
          <a:off x="2649166" y="4508205"/>
          <a:ext cx="19085668" cy="6605299"/>
        </p:xfrm>
        <a:graphic>
          <a:graphicData uri="http://schemas.openxmlformats.org/drawingml/2006/table">
            <a:tbl>
              <a:tblPr firstRow="1" bandRow="1">
                <a:tableStyleId>{5DA37D80-6434-44D0-A028-1B22A696006F}</a:tableStyleId>
              </a:tblPr>
              <a:tblGrid>
                <a:gridCol w="5680953">
                  <a:extLst>
                    <a:ext uri="{9D8B030D-6E8A-4147-A177-3AD203B41FA5}">
                      <a16:colId xmlns:a16="http://schemas.microsoft.com/office/drawing/2014/main" val="2888372086"/>
                    </a:ext>
                  </a:extLst>
                </a:gridCol>
                <a:gridCol w="2025615">
                  <a:extLst>
                    <a:ext uri="{9D8B030D-6E8A-4147-A177-3AD203B41FA5}">
                      <a16:colId xmlns:a16="http://schemas.microsoft.com/office/drawing/2014/main" val="2272087899"/>
                    </a:ext>
                  </a:extLst>
                </a:gridCol>
                <a:gridCol w="1935126">
                  <a:extLst>
                    <a:ext uri="{9D8B030D-6E8A-4147-A177-3AD203B41FA5}">
                      <a16:colId xmlns:a16="http://schemas.microsoft.com/office/drawing/2014/main" val="928958139"/>
                    </a:ext>
                  </a:extLst>
                </a:gridCol>
                <a:gridCol w="1913860">
                  <a:extLst>
                    <a:ext uri="{9D8B030D-6E8A-4147-A177-3AD203B41FA5}">
                      <a16:colId xmlns:a16="http://schemas.microsoft.com/office/drawing/2014/main" val="3457954343"/>
                    </a:ext>
                  </a:extLst>
                </a:gridCol>
                <a:gridCol w="3775237">
                  <a:extLst>
                    <a:ext uri="{9D8B030D-6E8A-4147-A177-3AD203B41FA5}">
                      <a16:colId xmlns:a16="http://schemas.microsoft.com/office/drawing/2014/main" val="1286872387"/>
                    </a:ext>
                  </a:extLst>
                </a:gridCol>
                <a:gridCol w="3754877">
                  <a:extLst>
                    <a:ext uri="{9D8B030D-6E8A-4147-A177-3AD203B41FA5}">
                      <a16:colId xmlns:a16="http://schemas.microsoft.com/office/drawing/2014/main" val="365969766"/>
                    </a:ext>
                  </a:extLst>
                </a:gridCol>
              </a:tblGrid>
              <a:tr h="989570">
                <a:tc rowSpan="2">
                  <a:txBody>
                    <a:bodyPr/>
                    <a:lstStyle/>
                    <a:p>
                      <a:pPr algn="ctr"/>
                      <a:r>
                        <a:rPr lang="fr-FR" dirty="0"/>
                        <a:t>Nom des Sites</a:t>
                      </a:r>
                    </a:p>
                  </a:txBody>
                  <a:tcPr anchor="ctr"/>
                </a:tc>
                <a:tc gridSpan="3">
                  <a:txBody>
                    <a:bodyPr/>
                    <a:lstStyle/>
                    <a:p>
                      <a:pPr algn="ctr"/>
                      <a:r>
                        <a:rPr lang="fr-FR" dirty="0"/>
                        <a:t>Notes obtenu (?/100)</a:t>
                      </a:r>
                    </a:p>
                  </a:txBody>
                  <a:tcPr anchor="ctr"/>
                </a:tc>
                <a:tc hMerge="1">
                  <a:txBody>
                    <a:bodyPr/>
                    <a:lstStyle/>
                    <a:p>
                      <a:endParaRPr lang="fr-FR"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hMerge="1">
                  <a:txBody>
                    <a:bodyPr/>
                    <a:lstStyle/>
                    <a:p>
                      <a:endParaRPr lang="fr-FR"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rowSpan="2">
                  <a:txBody>
                    <a:bodyPr/>
                    <a:lstStyle/>
                    <a:p>
                      <a:pPr algn="ctr"/>
                      <a:r>
                        <a:rPr lang="fr-FR" dirty="0"/>
                        <a:t>Moyenne </a:t>
                      </a:r>
                      <a:br>
                        <a:rPr lang="fr-FR" dirty="0"/>
                      </a:br>
                      <a:r>
                        <a:rPr lang="fr-FR" dirty="0"/>
                        <a:t>des scores</a:t>
                      </a:r>
                    </a:p>
                    <a:p>
                      <a:pPr algn="ctr"/>
                      <a:r>
                        <a:rPr lang="fr-FR" dirty="0"/>
                        <a:t>(?/100)</a:t>
                      </a:r>
                    </a:p>
                  </a:txBody>
                  <a:tcPr anchor="ctr"/>
                </a:tc>
                <a:tc rowSpan="2">
                  <a:txBody>
                    <a:bodyPr/>
                    <a:lstStyle/>
                    <a:p>
                      <a:pPr algn="ctr"/>
                      <a:r>
                        <a:rPr lang="fr-FR" dirty="0"/>
                        <a:t>Score obtenue</a:t>
                      </a:r>
                    </a:p>
                    <a:p>
                      <a:pPr algn="ctr"/>
                      <a:r>
                        <a:rPr lang="fr-FR" dirty="0"/>
                        <a:t>De (A à G)</a:t>
                      </a:r>
                    </a:p>
                  </a:txBody>
                  <a:tcPr anchor="ctr"/>
                </a:tc>
                <a:extLst>
                  <a:ext uri="{0D108BD9-81ED-4DB2-BD59-A6C34878D82A}">
                    <a16:rowId xmlns:a16="http://schemas.microsoft.com/office/drawing/2014/main" val="2924749977"/>
                  </a:ext>
                </a:extLst>
              </a:tr>
              <a:tr h="646076">
                <a:tc vMerge="1">
                  <a:txBody>
                    <a:bodyPr/>
                    <a:lstStyle/>
                    <a:p>
                      <a:endParaRPr lang="fr-FR"/>
                    </a:p>
                  </a:txBody>
                  <a:tcPr/>
                </a:tc>
                <a:tc>
                  <a:txBody>
                    <a:bodyPr/>
                    <a:lstStyle/>
                    <a:p>
                      <a:pPr>
                        <a:lnSpc>
                          <a:spcPct val="200000"/>
                        </a:lnSpc>
                      </a:pPr>
                      <a:r>
                        <a:rPr lang="fr-FR" b="1" dirty="0"/>
                        <a:t>Url 1</a:t>
                      </a:r>
                    </a:p>
                  </a:txBody>
                  <a:tcPr anchor="ctr">
                    <a:noFill/>
                  </a:tcPr>
                </a:tc>
                <a:tc>
                  <a:txBody>
                    <a:bodyPr/>
                    <a:lstStyle/>
                    <a:p>
                      <a:pPr algn="ctr">
                        <a:lnSpc>
                          <a:spcPct val="200000"/>
                        </a:lnSpc>
                      </a:pPr>
                      <a:r>
                        <a:rPr lang="fr-FR" b="1" dirty="0"/>
                        <a:t>Url 2</a:t>
                      </a:r>
                    </a:p>
                  </a:txBody>
                  <a:tcPr anchor="ctr">
                    <a:noFill/>
                  </a:tcPr>
                </a:tc>
                <a:tc>
                  <a:txBody>
                    <a:bodyPr/>
                    <a:lstStyle/>
                    <a:p>
                      <a:pPr algn="ctr">
                        <a:lnSpc>
                          <a:spcPct val="200000"/>
                        </a:lnSpc>
                      </a:pPr>
                      <a:r>
                        <a:rPr lang="fr-FR" b="1" dirty="0"/>
                        <a:t>Url3</a:t>
                      </a:r>
                    </a:p>
                  </a:txBody>
                  <a:tcPr anchor="ctr">
                    <a:noFill/>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901404131"/>
                  </a:ext>
                </a:extLst>
              </a:tr>
              <a:tr h="1149456">
                <a:tc>
                  <a:txBody>
                    <a:bodyPr/>
                    <a:lstStyle/>
                    <a:p>
                      <a:r>
                        <a:rPr lang="fr-FR" dirty="0"/>
                        <a:t>CIE</a:t>
                      </a:r>
                    </a:p>
                  </a:txBody>
                  <a:tcPr anchor="ctr"/>
                </a:tc>
                <a:tc>
                  <a:txBody>
                    <a:bodyPr/>
                    <a:lstStyle/>
                    <a:p>
                      <a:pPr algn="ctr"/>
                      <a:r>
                        <a:rPr lang="fr-FR" dirty="0"/>
                        <a:t>17/100</a:t>
                      </a:r>
                    </a:p>
                  </a:txBody>
                  <a:tcPr anchor="ctr"/>
                </a:tc>
                <a:tc>
                  <a:txBody>
                    <a:bodyPr/>
                    <a:lstStyle/>
                    <a:p>
                      <a:pPr algn="ctr"/>
                      <a:r>
                        <a:rPr lang="fr-FR" dirty="0"/>
                        <a:t>32/100</a:t>
                      </a:r>
                    </a:p>
                  </a:txBody>
                  <a:tcPr anchor="ctr"/>
                </a:tc>
                <a:tc>
                  <a:txBody>
                    <a:bodyPr/>
                    <a:lstStyle/>
                    <a:p>
                      <a:pPr algn="ctr"/>
                      <a:r>
                        <a:rPr lang="fr-FR" dirty="0"/>
                        <a:t>90/100</a:t>
                      </a:r>
                    </a:p>
                  </a:txBody>
                  <a:tcPr anchor="ctr"/>
                </a:tc>
                <a:tc>
                  <a:txBody>
                    <a:bodyPr/>
                    <a:lstStyle/>
                    <a:p>
                      <a:pPr algn="ctr"/>
                      <a:r>
                        <a:rPr lang="fr-FR" dirty="0"/>
                        <a:t>46,33/100</a:t>
                      </a:r>
                    </a:p>
                  </a:txBody>
                  <a:tcPr anchor="ctr"/>
                </a:tc>
                <a:tc>
                  <a:txBody>
                    <a:bodyPr/>
                    <a:lstStyle/>
                    <a:p>
                      <a:pPr algn="ctr"/>
                      <a:r>
                        <a:rPr lang="fr-FR" dirty="0"/>
                        <a:t>D</a:t>
                      </a:r>
                    </a:p>
                  </a:txBody>
                  <a:tcPr anchor="ctr"/>
                </a:tc>
                <a:extLst>
                  <a:ext uri="{0D108BD9-81ED-4DB2-BD59-A6C34878D82A}">
                    <a16:rowId xmlns:a16="http://schemas.microsoft.com/office/drawing/2014/main" val="22325348"/>
                  </a:ext>
                </a:extLst>
              </a:tr>
              <a:tr h="1149456">
                <a:tc>
                  <a:txBody>
                    <a:bodyPr/>
                    <a:lstStyle/>
                    <a:p>
                      <a:r>
                        <a:rPr lang="fr-FR" dirty="0"/>
                        <a:t>SODECI</a:t>
                      </a:r>
                    </a:p>
                  </a:txBody>
                  <a:tcPr anchor="ctr"/>
                </a:tc>
                <a:tc>
                  <a:txBody>
                    <a:bodyPr/>
                    <a:lstStyle/>
                    <a:p>
                      <a:pPr algn="ctr"/>
                      <a:r>
                        <a:rPr lang="fr-FR" dirty="0"/>
                        <a:t>9/100</a:t>
                      </a:r>
                    </a:p>
                  </a:txBody>
                  <a:tcPr anchor="ctr"/>
                </a:tc>
                <a:tc>
                  <a:txBody>
                    <a:bodyPr/>
                    <a:lstStyle/>
                    <a:p>
                      <a:pPr algn="ctr"/>
                      <a:r>
                        <a:rPr lang="fr-FR" dirty="0"/>
                        <a:t>49/100</a:t>
                      </a:r>
                    </a:p>
                  </a:txBody>
                  <a:tcPr anchor="ctr"/>
                </a:tc>
                <a:tc>
                  <a:txBody>
                    <a:bodyPr/>
                    <a:lstStyle/>
                    <a:p>
                      <a:pPr algn="ctr"/>
                      <a:r>
                        <a:rPr lang="fr-FR" dirty="0"/>
                        <a:t>44/100</a:t>
                      </a:r>
                    </a:p>
                  </a:txBody>
                  <a:tcPr anchor="ctr"/>
                </a:tc>
                <a:tc>
                  <a:txBody>
                    <a:bodyPr/>
                    <a:lstStyle/>
                    <a:p>
                      <a:pPr algn="ctr"/>
                      <a:r>
                        <a:rPr lang="fr-FR" dirty="0"/>
                        <a:t>34/100</a:t>
                      </a:r>
                    </a:p>
                  </a:txBody>
                  <a:tcPr anchor="ctr"/>
                </a:tc>
                <a:tc>
                  <a:txBody>
                    <a:bodyPr/>
                    <a:lstStyle/>
                    <a:p>
                      <a:pPr algn="ctr"/>
                      <a:r>
                        <a:rPr lang="fr-FR" dirty="0"/>
                        <a:t>E</a:t>
                      </a:r>
                    </a:p>
                  </a:txBody>
                  <a:tcPr anchor="ctr"/>
                </a:tc>
                <a:extLst>
                  <a:ext uri="{0D108BD9-81ED-4DB2-BD59-A6C34878D82A}">
                    <a16:rowId xmlns:a16="http://schemas.microsoft.com/office/drawing/2014/main" val="1015373091"/>
                  </a:ext>
                </a:extLst>
              </a:tr>
              <a:tr h="1149456">
                <a:tc>
                  <a:txBody>
                    <a:bodyPr/>
                    <a:lstStyle/>
                    <a:p>
                      <a:r>
                        <a:rPr lang="fr-FR" dirty="0"/>
                        <a:t>ERANOV</a:t>
                      </a:r>
                    </a:p>
                  </a:txBody>
                  <a:tcPr anchor="ctr"/>
                </a:tc>
                <a:tc>
                  <a:txBody>
                    <a:bodyPr/>
                    <a:lstStyle/>
                    <a:p>
                      <a:pPr algn="ctr"/>
                      <a:r>
                        <a:rPr lang="fr-FR" dirty="0"/>
                        <a:t>46/100</a:t>
                      </a:r>
                    </a:p>
                  </a:txBody>
                  <a:tcPr anchor="ctr"/>
                </a:tc>
                <a:tc>
                  <a:txBody>
                    <a:bodyPr/>
                    <a:lstStyle/>
                    <a:p>
                      <a:pPr algn="ctr"/>
                      <a:r>
                        <a:rPr lang="fr-FR" dirty="0"/>
                        <a:t>33/100</a:t>
                      </a:r>
                    </a:p>
                  </a:txBody>
                  <a:tcPr anchor="ctr"/>
                </a:tc>
                <a:tc>
                  <a:txBody>
                    <a:bodyPr/>
                    <a:lstStyle/>
                    <a:p>
                      <a:pPr algn="ctr"/>
                      <a:r>
                        <a:rPr lang="fr-FR" dirty="0"/>
                        <a:t>15/100</a:t>
                      </a:r>
                    </a:p>
                  </a:txBody>
                  <a:tcPr anchor="ctr"/>
                </a:tc>
                <a:tc>
                  <a:txBody>
                    <a:bodyPr/>
                    <a:lstStyle/>
                    <a:p>
                      <a:pPr algn="ctr"/>
                      <a:r>
                        <a:rPr lang="fr-FR" dirty="0"/>
                        <a:t>31,33/100</a:t>
                      </a:r>
                    </a:p>
                  </a:txBody>
                  <a:tcPr anchor="ctr"/>
                </a:tc>
                <a:tc>
                  <a:txBody>
                    <a:bodyPr/>
                    <a:lstStyle/>
                    <a:p>
                      <a:pPr algn="ctr"/>
                      <a:r>
                        <a:rPr lang="fr-FR" dirty="0"/>
                        <a:t>E</a:t>
                      </a:r>
                    </a:p>
                  </a:txBody>
                  <a:tcPr anchor="ctr"/>
                </a:tc>
                <a:extLst>
                  <a:ext uri="{0D108BD9-81ED-4DB2-BD59-A6C34878D82A}">
                    <a16:rowId xmlns:a16="http://schemas.microsoft.com/office/drawing/2014/main" val="1862544790"/>
                  </a:ext>
                </a:extLst>
              </a:tr>
              <a:tr h="1149456">
                <a:tc>
                  <a:txBody>
                    <a:bodyPr/>
                    <a:lstStyle/>
                    <a:p>
                      <a:r>
                        <a:rPr lang="fr-FR" dirty="0"/>
                        <a:t>GRENOBLE METROPOLE</a:t>
                      </a:r>
                    </a:p>
                  </a:txBody>
                  <a:tcPr anchor="ctr"/>
                </a:tc>
                <a:tc>
                  <a:txBody>
                    <a:bodyPr/>
                    <a:lstStyle/>
                    <a:p>
                      <a:pPr algn="ctr"/>
                      <a:r>
                        <a:rPr lang="fr-FR" dirty="0"/>
                        <a:t>61/100</a:t>
                      </a:r>
                    </a:p>
                  </a:txBody>
                  <a:tcPr anchor="ctr"/>
                </a:tc>
                <a:tc>
                  <a:txBody>
                    <a:bodyPr/>
                    <a:lstStyle/>
                    <a:p>
                      <a:pPr algn="ctr"/>
                      <a:r>
                        <a:rPr lang="fr-FR" dirty="0"/>
                        <a:t>50/100</a:t>
                      </a:r>
                    </a:p>
                  </a:txBody>
                  <a:tcPr anchor="ctr"/>
                </a:tc>
                <a:tc>
                  <a:txBody>
                    <a:bodyPr/>
                    <a:lstStyle/>
                    <a:p>
                      <a:pPr algn="ctr"/>
                      <a:r>
                        <a:rPr lang="fr-FR" dirty="0"/>
                        <a:t>58/100</a:t>
                      </a:r>
                    </a:p>
                  </a:txBody>
                  <a:tcPr anchor="ctr"/>
                </a:tc>
                <a:tc>
                  <a:txBody>
                    <a:bodyPr/>
                    <a:lstStyle/>
                    <a:p>
                      <a:pPr algn="ctr"/>
                      <a:r>
                        <a:rPr lang="fr-FR" dirty="0"/>
                        <a:t>56,33/100</a:t>
                      </a:r>
                    </a:p>
                  </a:txBody>
                  <a:tcPr anchor="ctr"/>
                </a:tc>
                <a:tc>
                  <a:txBody>
                    <a:bodyPr/>
                    <a:lstStyle/>
                    <a:p>
                      <a:pPr algn="ctr"/>
                      <a:r>
                        <a:rPr lang="fr-FR" dirty="0"/>
                        <a:t>C</a:t>
                      </a:r>
                    </a:p>
                  </a:txBody>
                  <a:tcPr anchor="ctr"/>
                </a:tc>
                <a:extLst>
                  <a:ext uri="{0D108BD9-81ED-4DB2-BD59-A6C34878D82A}">
                    <a16:rowId xmlns:a16="http://schemas.microsoft.com/office/drawing/2014/main" val="2016520317"/>
                  </a:ext>
                </a:extLst>
              </a:tr>
            </a:tbl>
          </a:graphicData>
        </a:graphic>
      </p:graphicFrame>
      <p:graphicFrame>
        <p:nvGraphicFramePr>
          <p:cNvPr id="4" name="Tableau 3">
            <a:extLst>
              <a:ext uri="{FF2B5EF4-FFF2-40B4-BE49-F238E27FC236}">
                <a16:creationId xmlns:a16="http://schemas.microsoft.com/office/drawing/2014/main" id="{71D43C0D-4440-484E-9BF0-8487DD92D535}"/>
              </a:ext>
            </a:extLst>
          </p:cNvPr>
          <p:cNvGraphicFramePr>
            <a:graphicFrameLocks noGrp="1"/>
          </p:cNvGraphicFramePr>
          <p:nvPr>
            <p:extLst>
              <p:ext uri="{D42A27DB-BD31-4B8C-83A1-F6EECF244321}">
                <p14:modId xmlns:p14="http://schemas.microsoft.com/office/powerpoint/2010/main" val="4237836350"/>
              </p:ext>
            </p:extLst>
          </p:nvPr>
        </p:nvGraphicFramePr>
        <p:xfrm>
          <a:off x="25390549" y="5699051"/>
          <a:ext cx="208280" cy="640080"/>
        </p:xfrm>
        <a:graphic>
          <a:graphicData uri="http://schemas.openxmlformats.org/drawingml/2006/table">
            <a:tbl>
              <a:tblPr/>
              <a:tblGrid>
                <a:gridCol w="208280">
                  <a:extLst>
                    <a:ext uri="{9D8B030D-6E8A-4147-A177-3AD203B41FA5}">
                      <a16:colId xmlns:a16="http://schemas.microsoft.com/office/drawing/2014/main" val="3794154118"/>
                    </a:ext>
                  </a:extLst>
                </a:gridCol>
              </a:tblGrid>
              <a:tr h="0">
                <a:tc>
                  <a:txBody>
                    <a:bodyPr/>
                    <a:lstStyle/>
                    <a:p>
                      <a:endParaRPr lang="fr-FR"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2262516300"/>
                  </a:ext>
                </a:extLst>
              </a:tr>
            </a:tbl>
          </a:graphicData>
        </a:graphic>
      </p:graphicFrame>
    </p:spTree>
    <p:extLst>
      <p:ext uri="{BB962C8B-B14F-4D97-AF65-F5344CB8AC3E}">
        <p14:creationId xmlns:p14="http://schemas.microsoft.com/office/powerpoint/2010/main" val="6763865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a:extLst>
              <a:ext uri="{FF2B5EF4-FFF2-40B4-BE49-F238E27FC236}">
                <a16:creationId xmlns:a16="http://schemas.microsoft.com/office/drawing/2014/main" id="{8DCCA287-25C2-99B9-AAAA-36E651966E2E}"/>
              </a:ext>
            </a:extLst>
          </p:cNvPr>
          <p:cNvSpPr txBox="1">
            <a:spLocks/>
          </p:cNvSpPr>
          <p:nvPr/>
        </p:nvSpPr>
        <p:spPr>
          <a:xfrm>
            <a:off x="2019300" y="2596872"/>
            <a:ext cx="21336000" cy="923330"/>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fr-FR" sz="6000" b="1" spc="0" dirty="0">
                <a:solidFill>
                  <a:srgbClr val="E36B09"/>
                </a:solidFill>
                <a:latin typeface="Montserrat" panose="00000500000000000000" pitchFamily="2" charset="0"/>
                <a:ea typeface="Open Sans" panose="020B0606030504020204" pitchFamily="34" charset="0"/>
                <a:cs typeface="Open Sans" panose="020B0606030504020204" pitchFamily="34" charset="0"/>
              </a:rPr>
              <a:t>COMMENT AMELIORER SON SCORE</a:t>
            </a:r>
            <a:endParaRPr lang="en-US" sz="6000" b="1" spc="0" dirty="0">
              <a:solidFill>
                <a:srgbClr val="E36B09"/>
              </a:solidFill>
              <a:latin typeface="Montserrat" panose="00000500000000000000" pitchFamily="2" charset="0"/>
              <a:ea typeface="Open Sans" panose="020B0606030504020204" pitchFamily="34" charset="0"/>
              <a:cs typeface="Open Sans" panose="020B0606030504020204" pitchFamily="34" charset="0"/>
            </a:endParaRPr>
          </a:p>
        </p:txBody>
      </p:sp>
      <p:sp>
        <p:nvSpPr>
          <p:cNvPr id="34" name="Title 1">
            <a:extLst>
              <a:ext uri="{FF2B5EF4-FFF2-40B4-BE49-F238E27FC236}">
                <a16:creationId xmlns:a16="http://schemas.microsoft.com/office/drawing/2014/main" id="{219ECF7C-2027-8D9E-F4AF-6ED90C96398C}"/>
              </a:ext>
            </a:extLst>
          </p:cNvPr>
          <p:cNvSpPr txBox="1">
            <a:spLocks/>
          </p:cNvSpPr>
          <p:nvPr/>
        </p:nvSpPr>
        <p:spPr>
          <a:xfrm>
            <a:off x="4330564" y="4386471"/>
            <a:ext cx="2757640" cy="2123658"/>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sz="13800" spc="0" dirty="0">
                <a:solidFill>
                  <a:prstClr val="white"/>
                </a:solidFill>
                <a:latin typeface="Montserrat SemiBold" panose="00000700000000000000" pitchFamily="50" charset="0"/>
                <a:ea typeface="Open Sans" panose="020B0606030504020204" pitchFamily="34" charset="0"/>
                <a:cs typeface="Open Sans" panose="020B0606030504020204" pitchFamily="34" charset="0"/>
              </a:rPr>
              <a:t>S</a:t>
            </a:r>
          </a:p>
        </p:txBody>
      </p:sp>
      <p:sp>
        <p:nvSpPr>
          <p:cNvPr id="2" name="ZoneTexte 1">
            <a:extLst>
              <a:ext uri="{FF2B5EF4-FFF2-40B4-BE49-F238E27FC236}">
                <a16:creationId xmlns:a16="http://schemas.microsoft.com/office/drawing/2014/main" id="{6D075CC2-F1CD-43D1-BFE0-415A7CE8708B}"/>
              </a:ext>
            </a:extLst>
          </p:cNvPr>
          <p:cNvSpPr txBox="1"/>
          <p:nvPr/>
        </p:nvSpPr>
        <p:spPr>
          <a:xfrm>
            <a:off x="2019300" y="5774711"/>
            <a:ext cx="21126450" cy="2862322"/>
          </a:xfrm>
          <a:prstGeom prst="rect">
            <a:avLst/>
          </a:prstGeom>
          <a:noFill/>
        </p:spPr>
        <p:txBody>
          <a:bodyPr wrap="square" rtlCol="0">
            <a:spAutoFit/>
          </a:bodyPr>
          <a:lstStyle/>
          <a:p>
            <a:pPr algn="just"/>
            <a:r>
              <a:rPr lang="fr-FR" dirty="0"/>
              <a:t>Pour améliorer le score de durabilité environnementale d'un site, optimisez les images, évitez les vidéos et fonds vidéos, compressez les fichiers et facilitez la mise en cache. Simplifiez la conception en limitant le contenu et les fonctionnalités, en optant pour le "mobile first" et en évitant les éléments complexes comme le "scroll" infini. Réduisez le nombre de requêtes en limitant les widgets et plugins, en utilisant des polices standards, en regroupant les images et en favorisant les pages statiques.</a:t>
            </a:r>
          </a:p>
        </p:txBody>
      </p:sp>
    </p:spTree>
    <p:extLst>
      <p:ext uri="{BB962C8B-B14F-4D97-AF65-F5344CB8AC3E}">
        <p14:creationId xmlns:p14="http://schemas.microsoft.com/office/powerpoint/2010/main" val="37772482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83D01-C698-6D4E-195A-FC9B4E251822}"/>
              </a:ext>
            </a:extLst>
          </p:cNvPr>
          <p:cNvSpPr txBox="1">
            <a:spLocks/>
          </p:cNvSpPr>
          <p:nvPr/>
        </p:nvSpPr>
        <p:spPr>
          <a:xfrm>
            <a:off x="1524000" y="2740124"/>
            <a:ext cx="21336000" cy="923330"/>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en-US" sz="6000" spc="0" dirty="0">
                <a:solidFill>
                  <a:schemeClr val="tx1"/>
                </a:solidFill>
                <a:latin typeface="Montserrat SemiBold" panose="00000700000000000000" pitchFamily="50" charset="0"/>
                <a:ea typeface="Open Sans" panose="020B0606030504020204" pitchFamily="34" charset="0"/>
                <a:cs typeface="Open Sans" panose="020B0606030504020204" pitchFamily="34" charset="0"/>
              </a:rPr>
              <a:t>Introduction</a:t>
            </a:r>
          </a:p>
        </p:txBody>
      </p:sp>
      <p:sp>
        <p:nvSpPr>
          <p:cNvPr id="3" name="ZoneTexte 2">
            <a:extLst>
              <a:ext uri="{FF2B5EF4-FFF2-40B4-BE49-F238E27FC236}">
                <a16:creationId xmlns:a16="http://schemas.microsoft.com/office/drawing/2014/main" id="{C95DF177-F033-48F7-BEC4-0BAFF7D71A99}"/>
              </a:ext>
            </a:extLst>
          </p:cNvPr>
          <p:cNvSpPr txBox="1"/>
          <p:nvPr/>
        </p:nvSpPr>
        <p:spPr>
          <a:xfrm>
            <a:off x="1524000" y="4872841"/>
            <a:ext cx="21336000" cy="3970318"/>
          </a:xfrm>
          <a:prstGeom prst="rect">
            <a:avLst/>
          </a:prstGeom>
          <a:noFill/>
        </p:spPr>
        <p:txBody>
          <a:bodyPr wrap="square" rtlCol="0">
            <a:spAutoFit/>
          </a:bodyPr>
          <a:lstStyle/>
          <a:p>
            <a:pPr algn="just"/>
            <a:r>
              <a:rPr lang="fr-FR" dirty="0"/>
              <a:t>Le réchauffement climatique est un phénomène mondial causé par l'activité humaine, entraînant une augmentation des températures moyennes et des changements durables dans les écosystèmes. Le numérique, devenu central dans nos vies, a un impact environnemental important, notamment via les data centers gourmands en énergie et l'utilisation massive d'appareils électroniques. Pour atténuer cet impact, des approches telles que le Green IT et l'IT for Green sont proposées, visant à réduire l'empreinte écologique des technologies de l'information en utilisant des pratiques et des technologies plus durables.</a:t>
            </a:r>
          </a:p>
        </p:txBody>
      </p:sp>
    </p:spTree>
    <p:extLst>
      <p:ext uri="{BB962C8B-B14F-4D97-AF65-F5344CB8AC3E}">
        <p14:creationId xmlns:p14="http://schemas.microsoft.com/office/powerpoint/2010/main" val="40770976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au 8">
            <a:extLst>
              <a:ext uri="{FF2B5EF4-FFF2-40B4-BE49-F238E27FC236}">
                <a16:creationId xmlns:a16="http://schemas.microsoft.com/office/drawing/2014/main" id="{A33435AC-D069-4F2E-BD91-DD4BB7BA074E}"/>
              </a:ext>
            </a:extLst>
          </p:cNvPr>
          <p:cNvGraphicFramePr>
            <a:graphicFrameLocks noGrp="1"/>
          </p:cNvGraphicFramePr>
          <p:nvPr>
            <p:extLst>
              <p:ext uri="{D42A27DB-BD31-4B8C-83A1-F6EECF244321}">
                <p14:modId xmlns:p14="http://schemas.microsoft.com/office/powerpoint/2010/main" val="4163675449"/>
              </p:ext>
            </p:extLst>
          </p:nvPr>
        </p:nvGraphicFramePr>
        <p:xfrm>
          <a:off x="4314825" y="3262247"/>
          <a:ext cx="15754350" cy="8408340"/>
        </p:xfrm>
        <a:graphic>
          <a:graphicData uri="http://schemas.openxmlformats.org/drawingml/2006/table">
            <a:tbl>
              <a:tblPr firstRow="1" firstCol="1" bandRow="1">
                <a:tableStyleId>{69012ECD-51FC-41F1-AA8D-1B2483CD663E}</a:tableStyleId>
              </a:tblPr>
              <a:tblGrid>
                <a:gridCol w="4010025">
                  <a:extLst>
                    <a:ext uri="{9D8B030D-6E8A-4147-A177-3AD203B41FA5}">
                      <a16:colId xmlns:a16="http://schemas.microsoft.com/office/drawing/2014/main" val="751845896"/>
                    </a:ext>
                  </a:extLst>
                </a:gridCol>
                <a:gridCol w="8845822">
                  <a:extLst>
                    <a:ext uri="{9D8B030D-6E8A-4147-A177-3AD203B41FA5}">
                      <a16:colId xmlns:a16="http://schemas.microsoft.com/office/drawing/2014/main" val="3705983622"/>
                    </a:ext>
                  </a:extLst>
                </a:gridCol>
                <a:gridCol w="2898503">
                  <a:extLst>
                    <a:ext uri="{9D8B030D-6E8A-4147-A177-3AD203B41FA5}">
                      <a16:colId xmlns:a16="http://schemas.microsoft.com/office/drawing/2014/main" val="3894843430"/>
                    </a:ext>
                  </a:extLst>
                </a:gridCol>
              </a:tblGrid>
              <a:tr h="1211909">
                <a:tc>
                  <a:txBody>
                    <a:bodyPr/>
                    <a:lstStyle/>
                    <a:p>
                      <a:pPr algn="ctr" fontAlgn="b"/>
                      <a:r>
                        <a:rPr lang="fr-FR" sz="2800" b="1" dirty="0">
                          <a:effectLst/>
                        </a:rPr>
                        <a:t>SECTEUR D'ACTIVITÉ</a:t>
                      </a:r>
                      <a:endParaRPr lang="fr-FR" sz="2800" b="1" dirty="0">
                        <a:effectLst/>
                        <a:latin typeface="Montserrat" panose="00000500000000000000"/>
                      </a:endParaRPr>
                    </a:p>
                  </a:txBody>
                  <a:tcPr anchor="ctr"/>
                </a:tc>
                <a:tc>
                  <a:txBody>
                    <a:bodyPr/>
                    <a:lstStyle/>
                    <a:p>
                      <a:pPr algn="ctr" fontAlgn="b"/>
                      <a:r>
                        <a:rPr lang="fr-FR" sz="2800" b="1" dirty="0">
                          <a:effectLst/>
                        </a:rPr>
                        <a:t>EXPLICATION</a:t>
                      </a:r>
                      <a:endParaRPr lang="fr-FR" sz="2800" b="1" dirty="0">
                        <a:effectLst/>
                        <a:latin typeface="Montserrat" panose="00000500000000000000"/>
                      </a:endParaRPr>
                    </a:p>
                  </a:txBody>
                  <a:tcPr anchor="ctr"/>
                </a:tc>
                <a:tc>
                  <a:txBody>
                    <a:bodyPr/>
                    <a:lstStyle/>
                    <a:p>
                      <a:pPr algn="ctr" fontAlgn="b"/>
                      <a:r>
                        <a:rPr lang="fr-FR" sz="2800" b="1" dirty="0">
                          <a:effectLst/>
                        </a:rPr>
                        <a:t>POURCENTAGE DES ÉMISSIONS DE CO2</a:t>
                      </a:r>
                      <a:endParaRPr lang="fr-FR" sz="2800" b="1" dirty="0">
                        <a:effectLst/>
                        <a:latin typeface="Montserrat" panose="00000500000000000000"/>
                      </a:endParaRPr>
                    </a:p>
                  </a:txBody>
                  <a:tcPr anchor="ctr"/>
                </a:tc>
                <a:extLst>
                  <a:ext uri="{0D108BD9-81ED-4DB2-BD59-A6C34878D82A}">
                    <a16:rowId xmlns:a16="http://schemas.microsoft.com/office/drawing/2014/main" val="3874424678"/>
                  </a:ext>
                </a:extLst>
              </a:tr>
              <a:tr h="1097461">
                <a:tc>
                  <a:txBody>
                    <a:bodyPr/>
                    <a:lstStyle/>
                    <a:p>
                      <a:pPr fontAlgn="base"/>
                      <a:r>
                        <a:rPr lang="fr-FR" sz="2800" dirty="0">
                          <a:effectLst/>
                        </a:rPr>
                        <a:t>Énergie</a:t>
                      </a:r>
                      <a:endParaRPr lang="fr-FR" sz="2800" dirty="0">
                        <a:effectLst/>
                        <a:latin typeface="Montserrat" panose="00000500000000000000"/>
                      </a:endParaRPr>
                    </a:p>
                  </a:txBody>
                  <a:tcPr anchor="ctr"/>
                </a:tc>
                <a:tc>
                  <a:txBody>
                    <a:bodyPr/>
                    <a:lstStyle/>
                    <a:p>
                      <a:pPr fontAlgn="base"/>
                      <a:r>
                        <a:rPr lang="fr-FR" sz="2800" dirty="0">
                          <a:effectLst/>
                        </a:rPr>
                        <a:t>Production d'électricité, de chaleur et de carburants à partir de combustibles fossiles.</a:t>
                      </a:r>
                      <a:endParaRPr lang="fr-FR" sz="2800" dirty="0">
                        <a:effectLst/>
                        <a:latin typeface="Montserrat" panose="00000500000000000000"/>
                      </a:endParaRPr>
                    </a:p>
                  </a:txBody>
                  <a:tcPr anchor="ctr"/>
                </a:tc>
                <a:tc>
                  <a:txBody>
                    <a:bodyPr/>
                    <a:lstStyle/>
                    <a:p>
                      <a:pPr algn="ctr" fontAlgn="base"/>
                      <a:r>
                        <a:rPr lang="fr-FR" sz="2800" dirty="0">
                          <a:effectLst/>
                        </a:rPr>
                        <a:t>35% à 40%</a:t>
                      </a:r>
                      <a:endParaRPr lang="fr-FR" sz="2800" dirty="0">
                        <a:effectLst/>
                        <a:latin typeface="Montserrat" panose="00000500000000000000"/>
                      </a:endParaRPr>
                    </a:p>
                  </a:txBody>
                  <a:tcPr anchor="ctr"/>
                </a:tc>
                <a:extLst>
                  <a:ext uri="{0D108BD9-81ED-4DB2-BD59-A6C34878D82A}">
                    <a16:rowId xmlns:a16="http://schemas.microsoft.com/office/drawing/2014/main" val="2085539579"/>
                  </a:ext>
                </a:extLst>
              </a:tr>
              <a:tr h="1401670">
                <a:tc>
                  <a:txBody>
                    <a:bodyPr/>
                    <a:lstStyle/>
                    <a:p>
                      <a:pPr fontAlgn="base"/>
                      <a:r>
                        <a:rPr lang="fr-FR" sz="2800" dirty="0">
                          <a:effectLst/>
                        </a:rPr>
                        <a:t>Transport</a:t>
                      </a:r>
                      <a:endParaRPr lang="fr-FR" sz="2800" dirty="0">
                        <a:effectLst/>
                        <a:latin typeface="Montserrat" panose="00000500000000000000"/>
                      </a:endParaRPr>
                    </a:p>
                  </a:txBody>
                  <a:tcPr anchor="ctr"/>
                </a:tc>
                <a:tc>
                  <a:txBody>
                    <a:bodyPr/>
                    <a:lstStyle/>
                    <a:p>
                      <a:pPr fontAlgn="base"/>
                      <a:r>
                        <a:rPr lang="fr-FR" sz="2800" dirty="0">
                          <a:effectLst/>
                        </a:rPr>
                        <a:t>Déplacements routiers, maritimes, aériens et ferroviaires, ainsi que la production de carburants.</a:t>
                      </a:r>
                      <a:endParaRPr lang="fr-FR" sz="2800" dirty="0">
                        <a:effectLst/>
                        <a:latin typeface="Montserrat" panose="00000500000000000000"/>
                      </a:endParaRPr>
                    </a:p>
                  </a:txBody>
                  <a:tcPr anchor="ctr"/>
                </a:tc>
                <a:tc>
                  <a:txBody>
                    <a:bodyPr/>
                    <a:lstStyle/>
                    <a:p>
                      <a:pPr algn="ctr" fontAlgn="base"/>
                      <a:r>
                        <a:rPr lang="fr-FR" sz="2800" dirty="0">
                          <a:effectLst/>
                        </a:rPr>
                        <a:t>15% à 20%</a:t>
                      </a:r>
                      <a:endParaRPr lang="fr-FR" sz="2800" dirty="0">
                        <a:effectLst/>
                        <a:latin typeface="Montserrat" panose="00000500000000000000"/>
                      </a:endParaRPr>
                    </a:p>
                  </a:txBody>
                  <a:tcPr anchor="ctr"/>
                </a:tc>
                <a:extLst>
                  <a:ext uri="{0D108BD9-81ED-4DB2-BD59-A6C34878D82A}">
                    <a16:rowId xmlns:a16="http://schemas.microsoft.com/office/drawing/2014/main" val="1780599177"/>
                  </a:ext>
                </a:extLst>
              </a:tr>
              <a:tr h="1401670">
                <a:tc>
                  <a:txBody>
                    <a:bodyPr/>
                    <a:lstStyle/>
                    <a:p>
                      <a:pPr fontAlgn="base"/>
                      <a:r>
                        <a:rPr lang="fr-FR" sz="2800">
                          <a:effectLst/>
                        </a:rPr>
                        <a:t>Industrie</a:t>
                      </a:r>
                      <a:endParaRPr lang="fr-FR" sz="2800">
                        <a:effectLst/>
                        <a:latin typeface="Montserrat" panose="00000500000000000000"/>
                      </a:endParaRPr>
                    </a:p>
                  </a:txBody>
                  <a:tcPr anchor="ctr"/>
                </a:tc>
                <a:tc>
                  <a:txBody>
                    <a:bodyPr/>
                    <a:lstStyle/>
                    <a:p>
                      <a:pPr fontAlgn="base"/>
                      <a:r>
                        <a:rPr lang="fr-FR" sz="2800">
                          <a:effectLst/>
                        </a:rPr>
                        <a:t>Production d'acier, de ciment, de plastiques, etc., émettant du CO2 lors de leurs processus de fabrication.</a:t>
                      </a:r>
                      <a:endParaRPr lang="fr-FR" sz="2800">
                        <a:effectLst/>
                        <a:latin typeface="Montserrat" panose="00000500000000000000"/>
                      </a:endParaRPr>
                    </a:p>
                  </a:txBody>
                  <a:tcPr anchor="ctr"/>
                </a:tc>
                <a:tc>
                  <a:txBody>
                    <a:bodyPr/>
                    <a:lstStyle/>
                    <a:p>
                      <a:pPr algn="ctr" fontAlgn="base"/>
                      <a:r>
                        <a:rPr lang="fr-FR" sz="2800" dirty="0">
                          <a:effectLst/>
                        </a:rPr>
                        <a:t>20% à 25%</a:t>
                      </a:r>
                      <a:endParaRPr lang="fr-FR" sz="2800" dirty="0">
                        <a:effectLst/>
                        <a:latin typeface="Montserrat" panose="00000500000000000000"/>
                      </a:endParaRPr>
                    </a:p>
                  </a:txBody>
                  <a:tcPr anchor="ctr"/>
                </a:tc>
                <a:extLst>
                  <a:ext uri="{0D108BD9-81ED-4DB2-BD59-A6C34878D82A}">
                    <a16:rowId xmlns:a16="http://schemas.microsoft.com/office/drawing/2014/main" val="3710960144"/>
                  </a:ext>
                </a:extLst>
              </a:tr>
              <a:tr h="1401670">
                <a:tc>
                  <a:txBody>
                    <a:bodyPr/>
                    <a:lstStyle/>
                    <a:p>
                      <a:pPr fontAlgn="base"/>
                      <a:r>
                        <a:rPr lang="fr-FR" sz="2800">
                          <a:effectLst/>
                        </a:rPr>
                        <a:t>Agriculture</a:t>
                      </a:r>
                      <a:endParaRPr lang="fr-FR" sz="2800">
                        <a:effectLst/>
                        <a:latin typeface="Montserrat" panose="00000500000000000000"/>
                      </a:endParaRPr>
                    </a:p>
                  </a:txBody>
                  <a:tcPr anchor="ctr"/>
                </a:tc>
                <a:tc>
                  <a:txBody>
                    <a:bodyPr/>
                    <a:lstStyle/>
                    <a:p>
                      <a:pPr fontAlgn="base"/>
                      <a:r>
                        <a:rPr lang="fr-FR" sz="2800">
                          <a:effectLst/>
                        </a:rPr>
                        <a:t>Utilisation d'engrais, pratiques agricoles intensives, et déforestation pour l'agriculture extensive.</a:t>
                      </a:r>
                      <a:endParaRPr lang="fr-FR" sz="2800">
                        <a:effectLst/>
                        <a:latin typeface="Montserrat" panose="00000500000000000000"/>
                      </a:endParaRPr>
                    </a:p>
                  </a:txBody>
                  <a:tcPr anchor="ctr"/>
                </a:tc>
                <a:tc>
                  <a:txBody>
                    <a:bodyPr/>
                    <a:lstStyle/>
                    <a:p>
                      <a:pPr algn="ctr" fontAlgn="base"/>
                      <a:r>
                        <a:rPr lang="fr-FR" sz="2800" dirty="0">
                          <a:effectLst/>
                        </a:rPr>
                        <a:t>10% à 15%</a:t>
                      </a:r>
                      <a:endParaRPr lang="fr-FR" sz="2800" dirty="0">
                        <a:effectLst/>
                        <a:latin typeface="Montserrat" panose="00000500000000000000"/>
                      </a:endParaRPr>
                    </a:p>
                  </a:txBody>
                  <a:tcPr anchor="ctr"/>
                </a:tc>
                <a:extLst>
                  <a:ext uri="{0D108BD9-81ED-4DB2-BD59-A6C34878D82A}">
                    <a16:rowId xmlns:a16="http://schemas.microsoft.com/office/drawing/2014/main" val="16055383"/>
                  </a:ext>
                </a:extLst>
              </a:tr>
              <a:tr h="1734269">
                <a:tc>
                  <a:txBody>
                    <a:bodyPr/>
                    <a:lstStyle/>
                    <a:p>
                      <a:pPr fontAlgn="base"/>
                      <a:r>
                        <a:rPr lang="fr-FR" sz="2800">
                          <a:effectLst/>
                        </a:rPr>
                        <a:t>IT (Informatique et Technologies de l'Information)</a:t>
                      </a:r>
                      <a:endParaRPr lang="fr-FR" sz="2800">
                        <a:effectLst/>
                        <a:latin typeface="Montserrat" panose="00000500000000000000"/>
                      </a:endParaRPr>
                    </a:p>
                  </a:txBody>
                  <a:tcPr anchor="ctr"/>
                </a:tc>
                <a:tc>
                  <a:txBody>
                    <a:bodyPr/>
                    <a:lstStyle/>
                    <a:p>
                      <a:pPr fontAlgn="base"/>
                      <a:r>
                        <a:rPr lang="fr-FR" sz="2800">
                          <a:effectLst/>
                        </a:rPr>
                        <a:t>Consommation d'énergie pour alimenter les centres de données, les appareils électroniques, et le cycle de vie des produits technologiques.</a:t>
                      </a:r>
                      <a:endParaRPr lang="fr-FR" sz="2800">
                        <a:effectLst/>
                        <a:latin typeface="Montserrat" panose="00000500000000000000"/>
                      </a:endParaRPr>
                    </a:p>
                  </a:txBody>
                  <a:tcPr anchor="ctr"/>
                </a:tc>
                <a:tc>
                  <a:txBody>
                    <a:bodyPr/>
                    <a:lstStyle/>
                    <a:p>
                      <a:pPr algn="ctr" fontAlgn="base"/>
                      <a:r>
                        <a:rPr lang="fr-FR" sz="2800" dirty="0">
                          <a:effectLst/>
                        </a:rPr>
                        <a:t>2% à 3% (estimations variables)</a:t>
                      </a:r>
                      <a:endParaRPr lang="fr-FR" sz="2800" dirty="0">
                        <a:effectLst/>
                        <a:latin typeface="Montserrat" panose="00000500000000000000"/>
                      </a:endParaRPr>
                    </a:p>
                  </a:txBody>
                  <a:tcPr anchor="ctr"/>
                </a:tc>
                <a:extLst>
                  <a:ext uri="{0D108BD9-81ED-4DB2-BD59-A6C34878D82A}">
                    <a16:rowId xmlns:a16="http://schemas.microsoft.com/office/drawing/2014/main" val="3004524151"/>
                  </a:ext>
                </a:extLst>
              </a:tr>
            </a:tbl>
          </a:graphicData>
        </a:graphic>
      </p:graphicFrame>
      <p:sp>
        <p:nvSpPr>
          <p:cNvPr id="4" name="Title 1">
            <a:extLst>
              <a:ext uri="{FF2B5EF4-FFF2-40B4-BE49-F238E27FC236}">
                <a16:creationId xmlns:a16="http://schemas.microsoft.com/office/drawing/2014/main" id="{5A511257-59B1-414B-AFB9-0CF5ADB5AF7C}"/>
              </a:ext>
            </a:extLst>
          </p:cNvPr>
          <p:cNvSpPr txBox="1">
            <a:spLocks/>
          </p:cNvSpPr>
          <p:nvPr/>
        </p:nvSpPr>
        <p:spPr>
          <a:xfrm>
            <a:off x="1161005" y="1195454"/>
            <a:ext cx="22519190" cy="1538883"/>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fr-FR" sz="5000" spc="0" dirty="0">
                <a:solidFill>
                  <a:srgbClr val="00B050"/>
                </a:solidFill>
                <a:latin typeface="Montserrat SemiBold" panose="00000700000000000000" pitchFamily="50" charset="0"/>
                <a:ea typeface="Open Sans" panose="020B0606030504020204" pitchFamily="34" charset="0"/>
                <a:cs typeface="Open Sans" panose="020B0606030504020204" pitchFamily="34" charset="0"/>
              </a:rPr>
              <a:t>Ce tableau offre une vue plus détaillée sur chaque secteur d'activité en expliquant leurs principales composantes et contributions aux émissions de CO2.</a:t>
            </a:r>
            <a:endParaRPr lang="en-US" sz="5000" spc="0" dirty="0">
              <a:solidFill>
                <a:srgbClr val="00B050"/>
              </a:solidFill>
              <a:latin typeface="Montserrat SemiBold" panose="000007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330949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a:extLst>
              <a:ext uri="{FF2B5EF4-FFF2-40B4-BE49-F238E27FC236}">
                <a16:creationId xmlns:a16="http://schemas.microsoft.com/office/drawing/2014/main" id="{C06277C5-903D-417D-B81B-02600458B1BA}"/>
              </a:ext>
            </a:extLst>
          </p:cNvPr>
          <p:cNvSpPr txBox="1"/>
          <p:nvPr/>
        </p:nvSpPr>
        <p:spPr>
          <a:xfrm>
            <a:off x="643180" y="7927438"/>
            <a:ext cx="13606220" cy="1569660"/>
          </a:xfrm>
          <a:prstGeom prst="rect">
            <a:avLst/>
          </a:prstGeom>
          <a:noFill/>
        </p:spPr>
        <p:txBody>
          <a:bodyPr wrap="square">
            <a:spAutoFit/>
          </a:bodyPr>
          <a:lstStyle/>
          <a:p>
            <a:r>
              <a:rPr lang="fr-FR" sz="9600" spc="0" dirty="0">
                <a:solidFill>
                  <a:srgbClr val="38A257"/>
                </a:solidFill>
                <a:latin typeface="Montserrat" panose="00000500000000000000" pitchFamily="2" charset="0"/>
                <a:ea typeface="Open Sans" panose="020B0606030504020204" pitchFamily="34" charset="0"/>
                <a:cs typeface="Open Sans" panose="020B0606030504020204" pitchFamily="34" charset="0"/>
              </a:rPr>
              <a:t>GREEN IT ET IT FOR GREEN </a:t>
            </a:r>
            <a:endParaRPr lang="fr-FR" sz="9600" spc="0" dirty="0">
              <a:solidFill>
                <a:srgbClr val="38A257"/>
              </a:solidFill>
              <a:latin typeface="Montserrat SemiBold" panose="00000700000000000000" pitchFamily="50" charset="0"/>
              <a:ea typeface="Open Sans" panose="020B0606030504020204" pitchFamily="34" charset="0"/>
              <a:cs typeface="Open Sans" panose="020B0606030504020204" pitchFamily="34" charset="0"/>
            </a:endParaRPr>
          </a:p>
        </p:txBody>
      </p:sp>
      <p:sp>
        <p:nvSpPr>
          <p:cNvPr id="12" name="Title 1">
            <a:extLst>
              <a:ext uri="{FF2B5EF4-FFF2-40B4-BE49-F238E27FC236}">
                <a16:creationId xmlns:a16="http://schemas.microsoft.com/office/drawing/2014/main" id="{EBB904E3-1033-4A8A-BA4D-62850120BD56}"/>
              </a:ext>
            </a:extLst>
          </p:cNvPr>
          <p:cNvSpPr txBox="1">
            <a:spLocks/>
          </p:cNvSpPr>
          <p:nvPr/>
        </p:nvSpPr>
        <p:spPr>
          <a:xfrm>
            <a:off x="657288" y="5133979"/>
            <a:ext cx="4890072" cy="1915121"/>
          </a:xfrm>
          <a:prstGeom prst="rect">
            <a:avLst/>
          </a:prstGeom>
          <a:noFill/>
          <a:ln>
            <a:noFill/>
          </a:ln>
        </p:spPr>
        <p:txBody>
          <a:bodyPr wrap="square" lIns="144000" tIns="72000" rIns="72000" bIns="7200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fr-FR" sz="11500" spc="0" dirty="0">
                <a:solidFill>
                  <a:srgbClr val="38A257"/>
                </a:solidFill>
                <a:latin typeface="Montserrat SemiBold" panose="00000700000000000000" pitchFamily="50" charset="0"/>
                <a:ea typeface="Open Sans" panose="020B0606030504020204" pitchFamily="34" charset="0"/>
                <a:cs typeface="Open Sans" panose="020B0606030504020204" pitchFamily="34" charset="0"/>
              </a:rPr>
              <a:t>02</a:t>
            </a:r>
          </a:p>
        </p:txBody>
      </p:sp>
      <p:pic>
        <p:nvPicPr>
          <p:cNvPr id="14" name="Image 13">
            <a:extLst>
              <a:ext uri="{FF2B5EF4-FFF2-40B4-BE49-F238E27FC236}">
                <a16:creationId xmlns:a16="http://schemas.microsoft.com/office/drawing/2014/main" id="{D3DB3491-FCAE-4A91-9FB8-628C6DB4EC7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7288" y="922879"/>
            <a:ext cx="2873608" cy="1870580"/>
          </a:xfrm>
          <a:prstGeom prst="rect">
            <a:avLst/>
          </a:prstGeom>
        </p:spPr>
      </p:pic>
      <p:pic>
        <p:nvPicPr>
          <p:cNvPr id="6" name="Image 5">
            <a:extLst>
              <a:ext uri="{FF2B5EF4-FFF2-40B4-BE49-F238E27FC236}">
                <a16:creationId xmlns:a16="http://schemas.microsoft.com/office/drawing/2014/main" id="{6D9CE163-F779-481B-B33D-B37F3FA592A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4249400" y="2375500"/>
            <a:ext cx="9347200" cy="9347200"/>
          </a:xfrm>
          <a:prstGeom prst="rect">
            <a:avLst/>
          </a:prstGeom>
        </p:spPr>
      </p:pic>
    </p:spTree>
    <p:extLst>
      <p:ext uri="{BB962C8B-B14F-4D97-AF65-F5344CB8AC3E}">
        <p14:creationId xmlns:p14="http://schemas.microsoft.com/office/powerpoint/2010/main" val="11745563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42"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anim calcmode="lin" valueType="num">
                                      <p:cBhvr>
                                        <p:cTn id="11" dur="500" fill="hold"/>
                                        <p:tgtEl>
                                          <p:spTgt spid="14"/>
                                        </p:tgtEl>
                                        <p:attrNameLst>
                                          <p:attrName>ppt_x</p:attrName>
                                        </p:attrNameLst>
                                      </p:cBhvr>
                                      <p:tavLst>
                                        <p:tav tm="0">
                                          <p:val>
                                            <p:strVal val="#ppt_x"/>
                                          </p:val>
                                        </p:tav>
                                        <p:tav tm="100000">
                                          <p:val>
                                            <p:strVal val="#ppt_x"/>
                                          </p:val>
                                        </p:tav>
                                      </p:tavLst>
                                    </p:anim>
                                    <p:anim calcmode="lin" valueType="num">
                                      <p:cBhvr>
                                        <p:cTn id="12"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8941641-20E9-9E67-1F53-87711AE246D0}"/>
              </a:ext>
            </a:extLst>
          </p:cNvPr>
          <p:cNvSpPr txBox="1">
            <a:spLocks/>
          </p:cNvSpPr>
          <p:nvPr/>
        </p:nvSpPr>
        <p:spPr>
          <a:xfrm>
            <a:off x="759910" y="1545514"/>
            <a:ext cx="22519190" cy="1754326"/>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fr-FR" sz="5400" spc="0" dirty="0">
                <a:solidFill>
                  <a:srgbClr val="00B050"/>
                </a:solidFill>
                <a:latin typeface="Montserrat" panose="00000500000000000000" pitchFamily="2" charset="0"/>
                <a:ea typeface="Open Sans" panose="020B0606030504020204" pitchFamily="34" charset="0"/>
                <a:cs typeface="Open Sans" panose="020B0606030504020204" pitchFamily="34" charset="0"/>
              </a:rPr>
              <a:t>Green IT et IT for Green : deux concepts au service de la transition écologique</a:t>
            </a:r>
          </a:p>
          <a:p>
            <a:pPr algn="l"/>
            <a:endParaRPr lang="en-US" sz="6000" spc="0" dirty="0">
              <a:solidFill>
                <a:schemeClr val="tx1"/>
              </a:solidFill>
              <a:latin typeface="Montserrat SemiBold" panose="00000700000000000000" pitchFamily="50" charset="0"/>
              <a:ea typeface="Open Sans" panose="020B0606030504020204" pitchFamily="34" charset="0"/>
              <a:cs typeface="Open Sans" panose="020B0606030504020204" pitchFamily="34" charset="0"/>
            </a:endParaRPr>
          </a:p>
        </p:txBody>
      </p:sp>
      <p:graphicFrame>
        <p:nvGraphicFramePr>
          <p:cNvPr id="9" name="Tableau 8">
            <a:extLst>
              <a:ext uri="{FF2B5EF4-FFF2-40B4-BE49-F238E27FC236}">
                <a16:creationId xmlns:a16="http://schemas.microsoft.com/office/drawing/2014/main" id="{A33435AC-D069-4F2E-BD91-DD4BB7BA074E}"/>
              </a:ext>
            </a:extLst>
          </p:cNvPr>
          <p:cNvGraphicFramePr>
            <a:graphicFrameLocks noGrp="1"/>
          </p:cNvGraphicFramePr>
          <p:nvPr>
            <p:extLst>
              <p:ext uri="{D42A27DB-BD31-4B8C-83A1-F6EECF244321}">
                <p14:modId xmlns:p14="http://schemas.microsoft.com/office/powerpoint/2010/main" val="3508994021"/>
              </p:ext>
            </p:extLst>
          </p:nvPr>
        </p:nvGraphicFramePr>
        <p:xfrm>
          <a:off x="3600734" y="3299840"/>
          <a:ext cx="16497300" cy="9623442"/>
        </p:xfrm>
        <a:graphic>
          <a:graphicData uri="http://schemas.openxmlformats.org/drawingml/2006/table">
            <a:tbl>
              <a:tblPr firstRow="1" firstCol="1" bandRow="1">
                <a:tableStyleId>{5C22544A-7EE6-4342-B048-85BDC9FD1C3A}</a:tableStyleId>
              </a:tblPr>
              <a:tblGrid>
                <a:gridCol w="4076031">
                  <a:extLst>
                    <a:ext uri="{9D8B030D-6E8A-4147-A177-3AD203B41FA5}">
                      <a16:colId xmlns:a16="http://schemas.microsoft.com/office/drawing/2014/main" val="751845896"/>
                    </a:ext>
                  </a:extLst>
                </a:gridCol>
                <a:gridCol w="5930529">
                  <a:extLst>
                    <a:ext uri="{9D8B030D-6E8A-4147-A177-3AD203B41FA5}">
                      <a16:colId xmlns:a16="http://schemas.microsoft.com/office/drawing/2014/main" val="3705983622"/>
                    </a:ext>
                  </a:extLst>
                </a:gridCol>
                <a:gridCol w="6490740">
                  <a:extLst>
                    <a:ext uri="{9D8B030D-6E8A-4147-A177-3AD203B41FA5}">
                      <a16:colId xmlns:a16="http://schemas.microsoft.com/office/drawing/2014/main" val="3894843430"/>
                    </a:ext>
                  </a:extLst>
                </a:gridCol>
              </a:tblGrid>
              <a:tr h="531782">
                <a:tc>
                  <a:txBody>
                    <a:bodyPr/>
                    <a:lstStyle/>
                    <a:p>
                      <a:pPr algn="ctr">
                        <a:lnSpc>
                          <a:spcPct val="107000"/>
                        </a:lnSpc>
                        <a:spcAft>
                          <a:spcPts val="800"/>
                        </a:spcAft>
                      </a:pPr>
                      <a:r>
                        <a:rPr lang="fr-FR" sz="2800" dirty="0">
                          <a:effectLst/>
                          <a:latin typeface="Montserrat" panose="00000500000000000000"/>
                        </a:rPr>
                        <a:t>ASPECT</a:t>
                      </a:r>
                      <a:endParaRPr lang="fr-FR" sz="2800" dirty="0">
                        <a:effectLst/>
                        <a:latin typeface="Montserrat" panose="0000050000000000000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fr-FR" sz="2800">
                          <a:effectLst/>
                          <a:latin typeface="Montserrat" panose="00000500000000000000"/>
                        </a:rPr>
                        <a:t>GREEN IT</a:t>
                      </a:r>
                      <a:endParaRPr lang="fr-FR" sz="2800">
                        <a:effectLst/>
                        <a:latin typeface="Montserrat" panose="0000050000000000000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fr-FR" sz="2800">
                          <a:effectLst/>
                          <a:latin typeface="Montserrat" panose="00000500000000000000"/>
                        </a:rPr>
                        <a:t>IT FOR GREEN</a:t>
                      </a:r>
                      <a:endParaRPr lang="fr-FR" sz="2800">
                        <a:effectLst/>
                        <a:latin typeface="Montserrat" panose="0000050000000000000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41101256"/>
                  </a:ext>
                </a:extLst>
              </a:tr>
              <a:tr h="1456901">
                <a:tc>
                  <a:txBody>
                    <a:bodyPr/>
                    <a:lstStyle/>
                    <a:p>
                      <a:pPr>
                        <a:lnSpc>
                          <a:spcPct val="107000"/>
                        </a:lnSpc>
                        <a:spcAft>
                          <a:spcPts val="800"/>
                        </a:spcAft>
                      </a:pPr>
                      <a:r>
                        <a:rPr lang="fr-FR" sz="2800" dirty="0">
                          <a:effectLst/>
                          <a:latin typeface="Montserrat" panose="00000500000000000000"/>
                        </a:rPr>
                        <a:t>Définition</a:t>
                      </a:r>
                      <a:endParaRPr lang="fr-FR" sz="2800" dirty="0">
                        <a:effectLst/>
                        <a:latin typeface="Montserrat" panose="0000050000000000000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fr-FR" sz="2800" dirty="0">
                          <a:effectLst/>
                          <a:latin typeface="Montserrat" panose="00000500000000000000"/>
                        </a:rPr>
                        <a:t>vise à réduire l'impact environnemental des technologies de l'information.</a:t>
                      </a:r>
                      <a:endParaRPr lang="fr-FR" sz="2800" dirty="0">
                        <a:effectLst/>
                        <a:latin typeface="Montserrat" panose="0000050000000000000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fr-FR" sz="2800">
                          <a:effectLst/>
                          <a:latin typeface="Montserrat" panose="00000500000000000000"/>
                        </a:rPr>
                        <a:t>Explore comment les TIC peuvent soutenir la protection de l'environnement.</a:t>
                      </a:r>
                      <a:endParaRPr lang="fr-FR" sz="2800">
                        <a:effectLst/>
                        <a:latin typeface="Montserrat" panose="0000050000000000000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4424678"/>
                  </a:ext>
                </a:extLst>
              </a:tr>
              <a:tr h="1641925">
                <a:tc>
                  <a:txBody>
                    <a:bodyPr/>
                    <a:lstStyle/>
                    <a:p>
                      <a:pPr>
                        <a:lnSpc>
                          <a:spcPct val="107000"/>
                        </a:lnSpc>
                        <a:spcAft>
                          <a:spcPts val="800"/>
                        </a:spcAft>
                      </a:pPr>
                      <a:r>
                        <a:rPr lang="fr-FR" sz="2800" dirty="0">
                          <a:effectLst/>
                          <a:latin typeface="Montserrat" panose="00000500000000000000"/>
                        </a:rPr>
                        <a:t>Objectif principal</a:t>
                      </a:r>
                      <a:endParaRPr lang="fr-FR" sz="2800" dirty="0">
                        <a:effectLst/>
                        <a:latin typeface="Montserrat" panose="0000050000000000000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fr-FR" sz="2800" dirty="0">
                          <a:effectLst/>
                          <a:latin typeface="Montserrat" panose="00000500000000000000"/>
                        </a:rPr>
                        <a:t>Minimiser l'empreinte carbone et la consommation énergétique.</a:t>
                      </a:r>
                      <a:endParaRPr lang="fr-FR" sz="2800" dirty="0">
                        <a:effectLst/>
                        <a:latin typeface="Montserrat" panose="0000050000000000000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fr-FR" sz="2800">
                          <a:effectLst/>
                          <a:latin typeface="Montserrat" panose="00000500000000000000"/>
                        </a:rPr>
                        <a:t>Surveiller, contrôler et réduire la consommation d'énergie et les émissions de gaz à effet de serre.</a:t>
                      </a:r>
                      <a:endParaRPr lang="fr-FR" sz="2800">
                        <a:effectLst/>
                        <a:latin typeface="Montserrat" panose="0000050000000000000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85539579"/>
                  </a:ext>
                </a:extLst>
              </a:tr>
              <a:tr h="1645806">
                <a:tc>
                  <a:txBody>
                    <a:bodyPr/>
                    <a:lstStyle/>
                    <a:p>
                      <a:pPr>
                        <a:lnSpc>
                          <a:spcPct val="107000"/>
                        </a:lnSpc>
                        <a:spcAft>
                          <a:spcPts val="800"/>
                        </a:spcAft>
                      </a:pPr>
                      <a:r>
                        <a:rPr lang="fr-FR" sz="2800">
                          <a:effectLst/>
                          <a:latin typeface="Montserrat" panose="00000500000000000000"/>
                        </a:rPr>
                        <a:t>Moyens d'action</a:t>
                      </a:r>
                      <a:endParaRPr lang="fr-FR" sz="2800">
                        <a:effectLst/>
                        <a:latin typeface="Montserrat" panose="0000050000000000000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fr-FR" sz="2800" dirty="0">
                          <a:effectLst/>
                          <a:latin typeface="Montserrat" panose="00000500000000000000"/>
                        </a:rPr>
                        <a:t>Utilisation de matériaux recyclés, conception économe en énergie, recyclage des équipements.</a:t>
                      </a:r>
                      <a:endParaRPr lang="fr-FR" sz="2800" dirty="0">
                        <a:effectLst/>
                        <a:latin typeface="Montserrat" panose="0000050000000000000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fr-FR" sz="2800">
                          <a:effectLst/>
                          <a:latin typeface="Montserrat" panose="00000500000000000000"/>
                        </a:rPr>
                        <a:t>Développement de solutions pour surveiller et réduire la consommation énergétique des infrastructures.</a:t>
                      </a:r>
                      <a:endParaRPr lang="fr-FR" sz="2800">
                        <a:effectLst/>
                        <a:latin typeface="Montserrat" panose="0000050000000000000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80599177"/>
                  </a:ext>
                </a:extLst>
              </a:tr>
              <a:tr h="1443575">
                <a:tc>
                  <a:txBody>
                    <a:bodyPr/>
                    <a:lstStyle/>
                    <a:p>
                      <a:pPr>
                        <a:lnSpc>
                          <a:spcPct val="107000"/>
                        </a:lnSpc>
                        <a:spcAft>
                          <a:spcPts val="800"/>
                        </a:spcAft>
                      </a:pPr>
                      <a:r>
                        <a:rPr lang="fr-FR" sz="2800">
                          <a:effectLst/>
                          <a:latin typeface="Montserrat" panose="00000500000000000000"/>
                        </a:rPr>
                        <a:t>Technologies impliquées</a:t>
                      </a:r>
                      <a:endParaRPr lang="fr-FR" sz="2800">
                        <a:effectLst/>
                        <a:latin typeface="Montserrat" panose="0000050000000000000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fr-FR" sz="2800" dirty="0">
                          <a:effectLst/>
                          <a:latin typeface="Montserrat" panose="00000500000000000000"/>
                        </a:rPr>
                        <a:t>Serveurs basse consommation, Data Centers éco-efficaces, Optimisation du réseau</a:t>
                      </a:r>
                      <a:endParaRPr lang="fr-FR" sz="2800" dirty="0">
                        <a:effectLst/>
                        <a:latin typeface="Montserrat" panose="0000050000000000000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fr-FR" sz="2800" dirty="0">
                          <a:effectLst/>
                          <a:latin typeface="Montserrat" panose="00000500000000000000"/>
                        </a:rPr>
                        <a:t>IoT, Big Data, IA, solutions de monitoring énergétique.</a:t>
                      </a:r>
                      <a:endParaRPr lang="fr-FR" sz="2800" dirty="0">
                        <a:effectLst/>
                        <a:latin typeface="Montserrat" panose="0000050000000000000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10960144"/>
                  </a:ext>
                </a:extLst>
              </a:tr>
              <a:tr h="1450433">
                <a:tc>
                  <a:txBody>
                    <a:bodyPr/>
                    <a:lstStyle/>
                    <a:p>
                      <a:pPr>
                        <a:lnSpc>
                          <a:spcPct val="107000"/>
                        </a:lnSpc>
                        <a:spcAft>
                          <a:spcPts val="800"/>
                        </a:spcAft>
                      </a:pPr>
                      <a:r>
                        <a:rPr lang="fr-FR" sz="2800">
                          <a:effectLst/>
                          <a:latin typeface="Montserrat" panose="00000500000000000000"/>
                        </a:rPr>
                        <a:t>Bénéfices</a:t>
                      </a:r>
                      <a:endParaRPr lang="fr-FR" sz="2800">
                        <a:effectLst/>
                        <a:latin typeface="Montserrat" panose="0000050000000000000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fr-FR" sz="2800">
                          <a:effectLst/>
                          <a:latin typeface="Montserrat" panose="00000500000000000000"/>
                        </a:rPr>
                        <a:t>Réduction des coûts énergétiques, diminution de l'empreinte carbone.</a:t>
                      </a:r>
                      <a:endParaRPr lang="fr-FR" sz="2800">
                        <a:effectLst/>
                        <a:latin typeface="Montserrat" panose="0000050000000000000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fr-FR" sz="2800" dirty="0">
                          <a:effectLst/>
                          <a:latin typeface="Montserrat" panose="00000500000000000000"/>
                        </a:rPr>
                        <a:t>Optimisation des ressources, réduction des émissions de gaz à effet de serre.</a:t>
                      </a:r>
                      <a:endParaRPr lang="fr-FR" sz="2800" dirty="0">
                        <a:effectLst/>
                        <a:latin typeface="Montserrat" panose="0000050000000000000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055383"/>
                  </a:ext>
                </a:extLst>
              </a:tr>
              <a:tr h="1453020">
                <a:tc>
                  <a:txBody>
                    <a:bodyPr/>
                    <a:lstStyle/>
                    <a:p>
                      <a:pPr>
                        <a:lnSpc>
                          <a:spcPct val="107000"/>
                        </a:lnSpc>
                        <a:spcAft>
                          <a:spcPts val="800"/>
                        </a:spcAft>
                      </a:pPr>
                      <a:r>
                        <a:rPr lang="fr-FR" sz="2800">
                          <a:effectLst/>
                          <a:latin typeface="Montserrat" panose="00000500000000000000"/>
                        </a:rPr>
                        <a:t>Exemple concret</a:t>
                      </a:r>
                      <a:endParaRPr lang="fr-FR" sz="2800">
                        <a:effectLst/>
                        <a:latin typeface="Montserrat" panose="0000050000000000000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fr-FR" sz="2800">
                          <a:effectLst/>
                          <a:latin typeface="Montserrat" panose="00000500000000000000"/>
                        </a:rPr>
                        <a:t>Utilisation de serveurs plus efficaces, mise en veille automatique des équipements.</a:t>
                      </a:r>
                      <a:endParaRPr lang="fr-FR" sz="2800">
                        <a:effectLst/>
                        <a:latin typeface="Montserrat" panose="0000050000000000000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fr-FR" sz="2800" dirty="0">
                          <a:effectLst/>
                          <a:latin typeface="Montserrat" panose="00000500000000000000"/>
                        </a:rPr>
                        <a:t>Utilisation de capteurs IoT pour surveiller et contrôler la consommation d'énergie.</a:t>
                      </a:r>
                      <a:endParaRPr lang="fr-FR" sz="2800" dirty="0">
                        <a:effectLst/>
                        <a:latin typeface="Montserrat" panose="0000050000000000000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04524151"/>
                  </a:ext>
                </a:extLst>
              </a:tr>
            </a:tbl>
          </a:graphicData>
        </a:graphic>
      </p:graphicFrame>
    </p:spTree>
    <p:extLst>
      <p:ext uri="{BB962C8B-B14F-4D97-AF65-F5344CB8AC3E}">
        <p14:creationId xmlns:p14="http://schemas.microsoft.com/office/powerpoint/2010/main" val="20334458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8941641-20E9-9E67-1F53-87711AE246D0}"/>
              </a:ext>
            </a:extLst>
          </p:cNvPr>
          <p:cNvSpPr txBox="1">
            <a:spLocks/>
          </p:cNvSpPr>
          <p:nvPr/>
        </p:nvSpPr>
        <p:spPr>
          <a:xfrm>
            <a:off x="1524000" y="1718250"/>
            <a:ext cx="21336000" cy="923330"/>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fr-FR" sz="6000" spc="0" dirty="0">
                <a:solidFill>
                  <a:schemeClr val="tx1"/>
                </a:solidFill>
                <a:latin typeface="Montserrat" panose="00000500000000000000" pitchFamily="2" charset="0"/>
                <a:ea typeface="Open Sans" panose="020B0606030504020204" pitchFamily="34" charset="0"/>
                <a:cs typeface="Open Sans" panose="020B0606030504020204" pitchFamily="34" charset="0"/>
              </a:rPr>
              <a:t> EXEMPLES DE MISE EN ŒUVRE</a:t>
            </a:r>
            <a:endParaRPr lang="en-US" sz="6000" spc="0" dirty="0">
              <a:solidFill>
                <a:schemeClr val="tx1"/>
              </a:solidFill>
              <a:latin typeface="Montserrat" panose="00000500000000000000" pitchFamily="2" charset="0"/>
              <a:ea typeface="Open Sans" panose="020B0606030504020204" pitchFamily="34" charset="0"/>
              <a:cs typeface="Open Sans" panose="020B0606030504020204" pitchFamily="34" charset="0"/>
            </a:endParaRPr>
          </a:p>
        </p:txBody>
      </p:sp>
      <p:sp>
        <p:nvSpPr>
          <p:cNvPr id="8" name="Title 1">
            <a:extLst>
              <a:ext uri="{FF2B5EF4-FFF2-40B4-BE49-F238E27FC236}">
                <a16:creationId xmlns:a16="http://schemas.microsoft.com/office/drawing/2014/main" id="{227A1DFB-966E-837C-7F68-77CDE21351AE}"/>
              </a:ext>
            </a:extLst>
          </p:cNvPr>
          <p:cNvSpPr txBox="1">
            <a:spLocks/>
          </p:cNvSpPr>
          <p:nvPr/>
        </p:nvSpPr>
        <p:spPr>
          <a:xfrm>
            <a:off x="1416325" y="10335935"/>
            <a:ext cx="6533319" cy="1384995"/>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457200" indent="-457200" algn="l">
              <a:buFont typeface="Wingdings" panose="05000000000000000000" pitchFamily="2" charset="2"/>
              <a:buChar char="ü"/>
            </a:pPr>
            <a:r>
              <a:rPr lang="fr-FR" sz="3000" spc="0" dirty="0">
                <a:solidFill>
                  <a:schemeClr val="tx1"/>
                </a:solidFill>
                <a:latin typeface="Montserrat" panose="00000500000000000000" pitchFamily="2" charset="0"/>
                <a:ea typeface="Open Sans" panose="020B0606030504020204" pitchFamily="34" charset="0"/>
                <a:cs typeface="Open Sans" panose="020B0606030504020204" pitchFamily="34" charset="0"/>
              </a:rPr>
              <a:t>Utilisation de serveurs et d'équipements informatiques éco-conçus et éco-efficients</a:t>
            </a:r>
            <a:endParaRPr lang="en-US" sz="3000" spc="0" dirty="0">
              <a:solidFill>
                <a:schemeClr val="tx1"/>
              </a:solidFill>
              <a:latin typeface="Montserrat" panose="00000500000000000000" pitchFamily="2" charset="0"/>
              <a:ea typeface="Open Sans" panose="020B0606030504020204" pitchFamily="34" charset="0"/>
              <a:cs typeface="Open Sans" panose="020B0606030504020204" pitchFamily="34" charset="0"/>
            </a:endParaRPr>
          </a:p>
        </p:txBody>
      </p:sp>
      <p:sp>
        <p:nvSpPr>
          <p:cNvPr id="10" name="Title 1">
            <a:extLst>
              <a:ext uri="{FF2B5EF4-FFF2-40B4-BE49-F238E27FC236}">
                <a16:creationId xmlns:a16="http://schemas.microsoft.com/office/drawing/2014/main" id="{39A7A6A1-7F87-5E1E-D5AF-69A7B5827793}"/>
              </a:ext>
            </a:extLst>
          </p:cNvPr>
          <p:cNvSpPr txBox="1">
            <a:spLocks/>
          </p:cNvSpPr>
          <p:nvPr/>
        </p:nvSpPr>
        <p:spPr>
          <a:xfrm>
            <a:off x="1416324" y="3502625"/>
            <a:ext cx="5224669" cy="461665"/>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en-US" sz="3000" spc="0" dirty="0">
                <a:solidFill>
                  <a:schemeClr val="tx1"/>
                </a:solidFill>
                <a:latin typeface="Montserrat" panose="00000500000000000000" pitchFamily="2" charset="0"/>
                <a:ea typeface="Open Sans" panose="020B0606030504020204" pitchFamily="34" charset="0"/>
                <a:cs typeface="Open Sans" panose="020B0606030504020204" pitchFamily="34" charset="0"/>
              </a:rPr>
              <a:t>Green IT : </a:t>
            </a:r>
          </a:p>
        </p:txBody>
      </p:sp>
      <p:sp>
        <p:nvSpPr>
          <p:cNvPr id="12" name="Title 1">
            <a:extLst>
              <a:ext uri="{FF2B5EF4-FFF2-40B4-BE49-F238E27FC236}">
                <a16:creationId xmlns:a16="http://schemas.microsoft.com/office/drawing/2014/main" id="{2982377E-4122-A2F8-D98F-B674AA52C82D}"/>
              </a:ext>
            </a:extLst>
          </p:cNvPr>
          <p:cNvSpPr txBox="1">
            <a:spLocks/>
          </p:cNvSpPr>
          <p:nvPr/>
        </p:nvSpPr>
        <p:spPr>
          <a:xfrm>
            <a:off x="8927407" y="10308670"/>
            <a:ext cx="6206160" cy="923330"/>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457200" indent="-457200" algn="l">
              <a:buFont typeface="Wingdings" panose="05000000000000000000" pitchFamily="2" charset="2"/>
              <a:buChar char="ü"/>
            </a:pPr>
            <a:r>
              <a:rPr lang="fr-FR" sz="3000" spc="0" dirty="0">
                <a:solidFill>
                  <a:schemeClr val="tx1"/>
                </a:solidFill>
                <a:latin typeface="Montserrat" panose="00000500000000000000" pitchFamily="2" charset="0"/>
                <a:ea typeface="Open Sans" panose="020B0606030504020204" pitchFamily="34" charset="0"/>
                <a:cs typeface="Open Sans" panose="020B0606030504020204" pitchFamily="34" charset="0"/>
              </a:rPr>
              <a:t>Recours aux énergies renouvelables pour alimenter les data centers</a:t>
            </a:r>
            <a:endParaRPr lang="en-US" sz="3000" spc="0" dirty="0">
              <a:solidFill>
                <a:schemeClr val="tx1"/>
              </a:solidFill>
              <a:latin typeface="Montserrat" panose="00000500000000000000" pitchFamily="2" charset="0"/>
              <a:ea typeface="Open Sans" panose="020B0606030504020204" pitchFamily="34" charset="0"/>
              <a:cs typeface="Open Sans" panose="020B0606030504020204" pitchFamily="34" charset="0"/>
            </a:endParaRPr>
          </a:p>
        </p:txBody>
      </p:sp>
      <p:sp>
        <p:nvSpPr>
          <p:cNvPr id="15" name="Title 1">
            <a:extLst>
              <a:ext uri="{FF2B5EF4-FFF2-40B4-BE49-F238E27FC236}">
                <a16:creationId xmlns:a16="http://schemas.microsoft.com/office/drawing/2014/main" id="{74E91CC8-0B1C-4E7E-A0D6-8979273AD326}"/>
              </a:ext>
            </a:extLst>
          </p:cNvPr>
          <p:cNvSpPr txBox="1">
            <a:spLocks/>
          </p:cNvSpPr>
          <p:nvPr/>
        </p:nvSpPr>
        <p:spPr>
          <a:xfrm>
            <a:off x="16653840" y="10335935"/>
            <a:ext cx="6206160" cy="1384995"/>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457200" indent="-457200" algn="l">
              <a:buFont typeface="Wingdings" panose="05000000000000000000" pitchFamily="2" charset="2"/>
              <a:buChar char="ü"/>
            </a:pPr>
            <a:r>
              <a:rPr lang="fr-FR" sz="3000" dirty="0">
                <a:latin typeface="Montserrat" panose="00000500000000000000"/>
              </a:rPr>
              <a:t>Mise en place de politiques de gestion des déchets électroniques</a:t>
            </a:r>
          </a:p>
          <a:p>
            <a:pPr algn="l"/>
            <a:endParaRPr lang="en-US" sz="3000" spc="0" dirty="0">
              <a:solidFill>
                <a:schemeClr val="tx1"/>
              </a:solidFill>
              <a:latin typeface="Modern No. 20" panose="02070704070505020303" pitchFamily="18" charset="0"/>
              <a:ea typeface="Open Sans" panose="020B0606030504020204" pitchFamily="34" charset="0"/>
              <a:cs typeface="Open Sans" panose="020B0606030504020204" pitchFamily="34" charset="0"/>
            </a:endParaRPr>
          </a:p>
        </p:txBody>
      </p:sp>
      <p:pic>
        <p:nvPicPr>
          <p:cNvPr id="5" name="Image 4">
            <a:extLst>
              <a:ext uri="{FF2B5EF4-FFF2-40B4-BE49-F238E27FC236}">
                <a16:creationId xmlns:a16="http://schemas.microsoft.com/office/drawing/2014/main" id="{36693066-508A-4ED0-8B18-A8E078D05F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7408" y="4825334"/>
            <a:ext cx="6206159" cy="4914899"/>
          </a:xfrm>
          <a:prstGeom prst="rect">
            <a:avLst/>
          </a:prstGeom>
        </p:spPr>
      </p:pic>
      <p:pic>
        <p:nvPicPr>
          <p:cNvPr id="18" name="Image 17">
            <a:extLst>
              <a:ext uri="{FF2B5EF4-FFF2-40B4-BE49-F238E27FC236}">
                <a16:creationId xmlns:a16="http://schemas.microsoft.com/office/drawing/2014/main" id="{989DA08B-8190-46FB-977A-28A1E170D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3840" y="4825335"/>
            <a:ext cx="6206159" cy="4914899"/>
          </a:xfrm>
          <a:prstGeom prst="rect">
            <a:avLst/>
          </a:prstGeom>
        </p:spPr>
      </p:pic>
      <p:pic>
        <p:nvPicPr>
          <p:cNvPr id="4" name="Image 3">
            <a:extLst>
              <a:ext uri="{FF2B5EF4-FFF2-40B4-BE49-F238E27FC236}">
                <a16:creationId xmlns:a16="http://schemas.microsoft.com/office/drawing/2014/main" id="{D12F3910-5591-47DE-91A9-65DD3F6758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1803" y="4837711"/>
            <a:ext cx="6275332" cy="4914000"/>
          </a:xfrm>
          <a:prstGeom prst="rect">
            <a:avLst/>
          </a:prstGeom>
        </p:spPr>
      </p:pic>
    </p:spTree>
    <p:extLst>
      <p:ext uri="{BB962C8B-B14F-4D97-AF65-F5344CB8AC3E}">
        <p14:creationId xmlns:p14="http://schemas.microsoft.com/office/powerpoint/2010/main" val="18348718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8941641-20E9-9E67-1F53-87711AE246D0}"/>
              </a:ext>
            </a:extLst>
          </p:cNvPr>
          <p:cNvSpPr txBox="1">
            <a:spLocks/>
          </p:cNvSpPr>
          <p:nvPr/>
        </p:nvSpPr>
        <p:spPr>
          <a:xfrm>
            <a:off x="1333081" y="1687107"/>
            <a:ext cx="21336000" cy="923330"/>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fr-FR" sz="6000" spc="0" dirty="0">
                <a:solidFill>
                  <a:schemeClr val="tx1"/>
                </a:solidFill>
                <a:latin typeface="Montserrat" panose="00000500000000000000" pitchFamily="2" charset="0"/>
                <a:ea typeface="Open Sans" panose="020B0606030504020204" pitchFamily="34" charset="0"/>
                <a:cs typeface="Open Sans" panose="020B0606030504020204" pitchFamily="34" charset="0"/>
              </a:rPr>
              <a:t> EXEMPLES DE MISE EN ŒUVRE</a:t>
            </a:r>
            <a:endParaRPr lang="en-US" sz="6000" spc="0" dirty="0">
              <a:solidFill>
                <a:schemeClr val="tx1"/>
              </a:solidFill>
              <a:latin typeface="Montserrat" panose="00000500000000000000" pitchFamily="2" charset="0"/>
              <a:ea typeface="Open Sans" panose="020B0606030504020204" pitchFamily="34" charset="0"/>
              <a:cs typeface="Open Sans" panose="020B0606030504020204" pitchFamily="34" charset="0"/>
            </a:endParaRPr>
          </a:p>
        </p:txBody>
      </p:sp>
      <p:sp>
        <p:nvSpPr>
          <p:cNvPr id="8" name="Title 1">
            <a:extLst>
              <a:ext uri="{FF2B5EF4-FFF2-40B4-BE49-F238E27FC236}">
                <a16:creationId xmlns:a16="http://schemas.microsoft.com/office/drawing/2014/main" id="{227A1DFB-966E-837C-7F68-77CDE21351AE}"/>
              </a:ext>
            </a:extLst>
          </p:cNvPr>
          <p:cNvSpPr txBox="1">
            <a:spLocks/>
          </p:cNvSpPr>
          <p:nvPr/>
        </p:nvSpPr>
        <p:spPr>
          <a:xfrm>
            <a:off x="1416325" y="10335935"/>
            <a:ext cx="6533319" cy="923330"/>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457200" indent="-457200" algn="l">
              <a:buFont typeface="Wingdings" panose="05000000000000000000" pitchFamily="2" charset="2"/>
              <a:buChar char="ü"/>
            </a:pPr>
            <a:r>
              <a:rPr lang="fr-FR" sz="3000" spc="0" dirty="0">
                <a:solidFill>
                  <a:schemeClr val="tx1"/>
                </a:solidFill>
                <a:latin typeface="Montserrat" panose="00000500000000000000" pitchFamily="2" charset="0"/>
                <a:ea typeface="Open Sans" panose="020B0606030504020204" pitchFamily="34" charset="0"/>
                <a:cs typeface="Open Sans" panose="020B0606030504020204" pitchFamily="34" charset="0"/>
              </a:rPr>
              <a:t>Systèmes de gestion intelligente de l'énergie dans les bâtiments</a:t>
            </a:r>
            <a:endParaRPr lang="en-US" sz="3000" spc="0" dirty="0">
              <a:solidFill>
                <a:schemeClr val="tx1"/>
              </a:solidFill>
              <a:latin typeface="Montserrat" panose="00000500000000000000" pitchFamily="2" charset="0"/>
              <a:ea typeface="Open Sans" panose="020B0606030504020204" pitchFamily="34" charset="0"/>
              <a:cs typeface="Open Sans" panose="020B0606030504020204" pitchFamily="34" charset="0"/>
            </a:endParaRPr>
          </a:p>
        </p:txBody>
      </p:sp>
      <p:sp>
        <p:nvSpPr>
          <p:cNvPr id="10" name="Title 1">
            <a:extLst>
              <a:ext uri="{FF2B5EF4-FFF2-40B4-BE49-F238E27FC236}">
                <a16:creationId xmlns:a16="http://schemas.microsoft.com/office/drawing/2014/main" id="{39A7A6A1-7F87-5E1E-D5AF-69A7B5827793}"/>
              </a:ext>
            </a:extLst>
          </p:cNvPr>
          <p:cNvSpPr txBox="1">
            <a:spLocks/>
          </p:cNvSpPr>
          <p:nvPr/>
        </p:nvSpPr>
        <p:spPr>
          <a:xfrm>
            <a:off x="1416324" y="3502625"/>
            <a:ext cx="5224669" cy="461665"/>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en-US" sz="3000" spc="0" dirty="0">
                <a:solidFill>
                  <a:schemeClr val="tx1"/>
                </a:solidFill>
                <a:latin typeface="Montserrat" panose="00000500000000000000" pitchFamily="2" charset="0"/>
                <a:ea typeface="Open Sans" panose="020B0606030504020204" pitchFamily="34" charset="0"/>
                <a:cs typeface="Open Sans" panose="020B0606030504020204" pitchFamily="34" charset="0"/>
              </a:rPr>
              <a:t>IT for Green : </a:t>
            </a:r>
          </a:p>
        </p:txBody>
      </p:sp>
      <p:sp>
        <p:nvSpPr>
          <p:cNvPr id="12" name="Title 1">
            <a:extLst>
              <a:ext uri="{FF2B5EF4-FFF2-40B4-BE49-F238E27FC236}">
                <a16:creationId xmlns:a16="http://schemas.microsoft.com/office/drawing/2014/main" id="{2982377E-4122-A2F8-D98F-B674AA52C82D}"/>
              </a:ext>
            </a:extLst>
          </p:cNvPr>
          <p:cNvSpPr txBox="1">
            <a:spLocks/>
          </p:cNvSpPr>
          <p:nvPr/>
        </p:nvSpPr>
        <p:spPr>
          <a:xfrm>
            <a:off x="8927407" y="10308670"/>
            <a:ext cx="6206160" cy="923330"/>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457200" indent="-457200" algn="l">
              <a:buFont typeface="Wingdings" panose="05000000000000000000" pitchFamily="2" charset="2"/>
              <a:buChar char="ü"/>
            </a:pPr>
            <a:r>
              <a:rPr lang="fr-FR" sz="3000" spc="0" dirty="0">
                <a:solidFill>
                  <a:schemeClr val="tx1"/>
                </a:solidFill>
                <a:latin typeface="Montserrat" panose="00000500000000000000"/>
                <a:ea typeface="Open Sans" panose="020B0606030504020204" pitchFamily="34" charset="0"/>
                <a:cs typeface="Open Sans" panose="020B0606030504020204" pitchFamily="34" charset="0"/>
              </a:rPr>
              <a:t>Applications mobiles pour optimiser les déplacements et les trajets</a:t>
            </a:r>
            <a:endParaRPr lang="en-US" sz="3000" spc="0" dirty="0">
              <a:solidFill>
                <a:schemeClr val="tx1"/>
              </a:solidFill>
              <a:latin typeface="Montserrat" panose="00000500000000000000"/>
              <a:ea typeface="Open Sans" panose="020B0606030504020204" pitchFamily="34" charset="0"/>
              <a:cs typeface="Open Sans" panose="020B0606030504020204" pitchFamily="34" charset="0"/>
            </a:endParaRPr>
          </a:p>
        </p:txBody>
      </p:sp>
      <p:sp>
        <p:nvSpPr>
          <p:cNvPr id="15" name="Title 1">
            <a:extLst>
              <a:ext uri="{FF2B5EF4-FFF2-40B4-BE49-F238E27FC236}">
                <a16:creationId xmlns:a16="http://schemas.microsoft.com/office/drawing/2014/main" id="{74E91CC8-0B1C-4E7E-A0D6-8979273AD326}"/>
              </a:ext>
            </a:extLst>
          </p:cNvPr>
          <p:cNvSpPr txBox="1">
            <a:spLocks/>
          </p:cNvSpPr>
          <p:nvPr/>
        </p:nvSpPr>
        <p:spPr>
          <a:xfrm>
            <a:off x="16653840" y="10335935"/>
            <a:ext cx="6853860" cy="923330"/>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457200" indent="-457200" algn="l">
              <a:buFont typeface="Wingdings" panose="05000000000000000000" pitchFamily="2" charset="2"/>
              <a:buChar char="ü"/>
            </a:pPr>
            <a:r>
              <a:rPr lang="fr-FR" sz="3000" spc="0" dirty="0">
                <a:solidFill>
                  <a:schemeClr val="tx1"/>
                </a:solidFill>
                <a:latin typeface="Montserrat" panose="00000500000000000000"/>
                <a:ea typeface="Open Sans" panose="020B0606030504020204" pitchFamily="34" charset="0"/>
                <a:cs typeface="Open Sans" panose="020B0606030504020204" pitchFamily="34" charset="0"/>
              </a:rPr>
              <a:t>Outils de télétravail et de visioconférence pour réduire les déplacements</a:t>
            </a:r>
            <a:endParaRPr lang="en-US" sz="3000" spc="0" dirty="0">
              <a:solidFill>
                <a:schemeClr val="tx1"/>
              </a:solidFill>
              <a:latin typeface="Montserrat" panose="00000500000000000000"/>
              <a:ea typeface="Open Sans" panose="020B0606030504020204" pitchFamily="34" charset="0"/>
              <a:cs typeface="Open Sans" panose="020B0606030504020204" pitchFamily="34" charset="0"/>
            </a:endParaRPr>
          </a:p>
        </p:txBody>
      </p:sp>
      <p:pic>
        <p:nvPicPr>
          <p:cNvPr id="11" name="Image 10">
            <a:extLst>
              <a:ext uri="{FF2B5EF4-FFF2-40B4-BE49-F238E27FC236}">
                <a16:creationId xmlns:a16="http://schemas.microsoft.com/office/drawing/2014/main" id="{6921B411-9B39-46BD-A9F0-E9F32A2D70B0}"/>
              </a:ext>
            </a:extLst>
          </p:cNvPr>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333081" y="4692663"/>
            <a:ext cx="6459373" cy="4914898"/>
          </a:xfrm>
          <a:prstGeom prst="rect">
            <a:avLst/>
          </a:prstGeom>
        </p:spPr>
      </p:pic>
      <p:pic>
        <p:nvPicPr>
          <p:cNvPr id="17" name="Image 16">
            <a:extLst>
              <a:ext uri="{FF2B5EF4-FFF2-40B4-BE49-F238E27FC236}">
                <a16:creationId xmlns:a16="http://schemas.microsoft.com/office/drawing/2014/main" id="{B3B1029A-8124-4396-B6E4-48E91D200A02}"/>
              </a:ext>
            </a:extLst>
          </p:cNvPr>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9257881" y="4692663"/>
            <a:ext cx="6206160" cy="4914898"/>
          </a:xfrm>
          <a:prstGeom prst="rect">
            <a:avLst/>
          </a:prstGeom>
        </p:spPr>
      </p:pic>
      <p:pic>
        <p:nvPicPr>
          <p:cNvPr id="18" name="Image 17">
            <a:extLst>
              <a:ext uri="{FF2B5EF4-FFF2-40B4-BE49-F238E27FC236}">
                <a16:creationId xmlns:a16="http://schemas.microsoft.com/office/drawing/2014/main" id="{D5675A3A-6567-4D9C-89D4-6F0509535BE0}"/>
              </a:ext>
            </a:extLst>
          </p:cNvPr>
          <p:cNvPicPr/>
          <p:nvPr/>
        </p:nvPicPr>
        <p:blipFill>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tretch>
            <a:fillRect/>
          </a:stretch>
        </p:blipFill>
        <p:spPr>
          <a:xfrm>
            <a:off x="16653840" y="4692664"/>
            <a:ext cx="6458420" cy="4914897"/>
          </a:xfrm>
          <a:prstGeom prst="rect">
            <a:avLst/>
          </a:prstGeom>
        </p:spPr>
      </p:pic>
    </p:spTree>
    <p:extLst>
      <p:ext uri="{BB962C8B-B14F-4D97-AF65-F5344CB8AC3E}">
        <p14:creationId xmlns:p14="http://schemas.microsoft.com/office/powerpoint/2010/main" val="272258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5" grpId="0"/>
    </p:bldLst>
  </p:timing>
</p:sld>
</file>

<file path=ppt/theme/theme1.xml><?xml version="1.0" encoding="utf-8"?>
<a:theme xmlns:a="http://schemas.openxmlformats.org/drawingml/2006/main" name="Office Theme">
  <a:themeElements>
    <a:clrScheme name="Personnalisé 19">
      <a:dk1>
        <a:sysClr val="windowText" lastClr="000000"/>
      </a:dk1>
      <a:lt1>
        <a:sysClr val="window" lastClr="FFFFFF"/>
      </a:lt1>
      <a:dk2>
        <a:srgbClr val="3F3F3F"/>
      </a:dk2>
      <a:lt2>
        <a:srgbClr val="E7E6E6"/>
      </a:lt2>
      <a:accent1>
        <a:srgbClr val="FF9900"/>
      </a:accent1>
      <a:accent2>
        <a:srgbClr val="3A3838"/>
      </a:accent2>
      <a:accent3>
        <a:srgbClr val="A5A5A5"/>
      </a:accent3>
      <a:accent4>
        <a:srgbClr val="BFBFBF"/>
      </a:accent4>
      <a:accent5>
        <a:srgbClr val="FFFFFF"/>
      </a:accent5>
      <a:accent6>
        <a:srgbClr val="7F7F7F"/>
      </a:accent6>
      <a:hlink>
        <a:srgbClr val="0563C1"/>
      </a:hlink>
      <a:folHlink>
        <a:srgbClr val="954F72"/>
      </a:folHlink>
    </a:clrScheme>
    <a:fontScheme name="Coals &amp; Minerals">
      <a:majorFont>
        <a:latin typeface="Roboto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TotalTime>
  <Words>1823</Words>
  <Application>Microsoft Office PowerPoint</Application>
  <PresentationFormat>Personnalisé</PresentationFormat>
  <Paragraphs>196</Paragraphs>
  <Slides>34</Slides>
  <Notes>1</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34</vt:i4>
      </vt:variant>
    </vt:vector>
  </HeadingPairs>
  <TitlesOfParts>
    <vt:vector size="43" baseType="lpstr">
      <vt:lpstr>Arial</vt:lpstr>
      <vt:lpstr>Calibri</vt:lpstr>
      <vt:lpstr>Modern No. 20</vt:lpstr>
      <vt:lpstr>Montserrat</vt:lpstr>
      <vt:lpstr>Montserrat SemiBold</vt:lpstr>
      <vt:lpstr>Open Sans</vt:lpstr>
      <vt:lpstr>Roboto Black</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JafarDesigns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JafarDesigns</dc:creator>
  <cp:lastModifiedBy>FREDY BRYAN</cp:lastModifiedBy>
  <cp:revision>4966</cp:revision>
  <dcterms:created xsi:type="dcterms:W3CDTF">2016-06-20T18:47:00Z</dcterms:created>
  <dcterms:modified xsi:type="dcterms:W3CDTF">2024-05-30T12:08:14Z</dcterms:modified>
</cp:coreProperties>
</file>